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7" r:id="rId2"/>
    <p:sldId id="261" r:id="rId3"/>
    <p:sldId id="299" r:id="rId4"/>
    <p:sldId id="262" r:id="rId5"/>
    <p:sldId id="300" r:id="rId6"/>
    <p:sldId id="256" r:id="rId7"/>
    <p:sldId id="291" r:id="rId8"/>
    <p:sldId id="284" r:id="rId9"/>
    <p:sldId id="290" r:id="rId10"/>
    <p:sldId id="287" r:id="rId11"/>
    <p:sldId id="285" r:id="rId12"/>
    <p:sldId id="286" r:id="rId13"/>
    <p:sldId id="298" r:id="rId14"/>
    <p:sldId id="293" r:id="rId15"/>
    <p:sldId id="274" r:id="rId16"/>
    <p:sldId id="263" r:id="rId17"/>
    <p:sldId id="307" r:id="rId18"/>
    <p:sldId id="305" r:id="rId19"/>
    <p:sldId id="292" r:id="rId20"/>
    <p:sldId id="306" r:id="rId21"/>
    <p:sldId id="294" r:id="rId22"/>
    <p:sldId id="297" r:id="rId23"/>
    <p:sldId id="303" r:id="rId24"/>
    <p:sldId id="295" r:id="rId25"/>
    <p:sldId id="296" r:id="rId26"/>
    <p:sldId id="273" r:id="rId27"/>
    <p:sldId id="272" r:id="rId28"/>
    <p:sldId id="279" r:id="rId29"/>
    <p:sldId id="282" r:id="rId30"/>
    <p:sldId id="283" r:id="rId31"/>
    <p:sldId id="260" r:id="rId32"/>
    <p:sldId id="259" r:id="rId33"/>
    <p:sldId id="258" r:id="rId34"/>
    <p:sldId id="267" r:id="rId35"/>
    <p:sldId id="338" r:id="rId36"/>
    <p:sldId id="266" r:id="rId37"/>
    <p:sldId id="268" r:id="rId38"/>
    <p:sldId id="269" r:id="rId39"/>
    <p:sldId id="270" r:id="rId40"/>
    <p:sldId id="271" r:id="rId41"/>
    <p:sldId id="264" r:id="rId42"/>
    <p:sldId id="265" r:id="rId43"/>
    <p:sldId id="288" r:id="rId44"/>
    <p:sldId id="289" r:id="rId45"/>
    <p:sldId id="317" r:id="rId46"/>
    <p:sldId id="315" r:id="rId47"/>
    <p:sldId id="316" r:id="rId48"/>
    <p:sldId id="313" r:id="rId49"/>
    <p:sldId id="326" r:id="rId50"/>
    <p:sldId id="312" r:id="rId51"/>
    <p:sldId id="314" r:id="rId52"/>
    <p:sldId id="281" r:id="rId53"/>
    <p:sldId id="311" r:id="rId54"/>
    <p:sldId id="325" r:id="rId55"/>
    <p:sldId id="328" r:id="rId56"/>
    <p:sldId id="329" r:id="rId57"/>
    <p:sldId id="330" r:id="rId58"/>
    <p:sldId id="327" r:id="rId59"/>
    <p:sldId id="319" r:id="rId60"/>
    <p:sldId id="320" r:id="rId61"/>
    <p:sldId id="318" r:id="rId62"/>
    <p:sldId id="321" r:id="rId63"/>
    <p:sldId id="322" r:id="rId64"/>
    <p:sldId id="323" r:id="rId65"/>
    <p:sldId id="336" r:id="rId66"/>
    <p:sldId id="337" r:id="rId67"/>
    <p:sldId id="331" r:id="rId68"/>
    <p:sldId id="332" r:id="rId69"/>
    <p:sldId id="333" r:id="rId70"/>
    <p:sldId id="334" r:id="rId71"/>
    <p:sldId id="276" r:id="rId72"/>
    <p:sldId id="277" r:id="rId73"/>
    <p:sldId id="278" r:id="rId74"/>
    <p:sldId id="275" r:id="rId75"/>
    <p:sldId id="280" r:id="rId76"/>
    <p:sldId id="302" r:id="rId77"/>
    <p:sldId id="308" r:id="rId78"/>
    <p:sldId id="309" r:id="rId79"/>
    <p:sldId id="310" r:id="rId80"/>
    <p:sldId id="301" r:id="rId8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5F7E3-5AED-4770-B178-7786B51554C8}" type="datetimeFigureOut">
              <a:rPr lang="es-CO" smtClean="0"/>
              <a:t>11/04/2014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3654C-619D-4D57-A487-73D1EFA26378}" type="slidenum">
              <a:rPr lang="es-CO" smtClean="0"/>
              <a:t>‹Nº›</a:t>
            </a:fld>
            <a:endParaRPr lang="es-CO"/>
          </a:p>
        </p:txBody>
      </p:sp>
    </p:spTree>
    <p:extLst>
      <p:ext uri="{BB962C8B-B14F-4D97-AF65-F5344CB8AC3E}">
        <p14:creationId xmlns:p14="http://schemas.microsoft.com/office/powerpoint/2010/main" val="320154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B9C3654C-619D-4D57-A487-73D1EFA26378}" type="slidenum">
              <a:rPr lang="es-CO" smtClean="0"/>
              <a:t>49</a:t>
            </a:fld>
            <a:endParaRPr lang="es-CO"/>
          </a:p>
        </p:txBody>
      </p:sp>
    </p:spTree>
    <p:extLst>
      <p:ext uri="{BB962C8B-B14F-4D97-AF65-F5344CB8AC3E}">
        <p14:creationId xmlns:p14="http://schemas.microsoft.com/office/powerpoint/2010/main" val="268331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F6B42F90-CC28-4CBF-B6FE-7616AA48B1D3}" type="datetimeFigureOut">
              <a:rPr lang="es-CO" smtClean="0"/>
              <a:t>11/04/2014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08E8269-BC71-4B6A-9677-9DAC2926E26C}" type="slidenum">
              <a:rPr lang="es-CO" smtClean="0"/>
              <a:t>‹Nº›</a:t>
            </a:fld>
            <a:endParaRPr lang="es-CO"/>
          </a:p>
        </p:txBody>
      </p:sp>
    </p:spTree>
    <p:extLst>
      <p:ext uri="{BB962C8B-B14F-4D97-AF65-F5344CB8AC3E}">
        <p14:creationId xmlns:p14="http://schemas.microsoft.com/office/powerpoint/2010/main" val="258406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6B42F90-CC28-4CBF-B6FE-7616AA48B1D3}" type="datetimeFigureOut">
              <a:rPr lang="es-CO" smtClean="0"/>
              <a:t>11/04/2014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08E8269-BC71-4B6A-9677-9DAC2926E26C}" type="slidenum">
              <a:rPr lang="es-CO" smtClean="0"/>
              <a:t>‹Nº›</a:t>
            </a:fld>
            <a:endParaRPr lang="es-CO"/>
          </a:p>
        </p:txBody>
      </p:sp>
    </p:spTree>
    <p:extLst>
      <p:ext uri="{BB962C8B-B14F-4D97-AF65-F5344CB8AC3E}">
        <p14:creationId xmlns:p14="http://schemas.microsoft.com/office/powerpoint/2010/main" val="114654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6B42F90-CC28-4CBF-B6FE-7616AA48B1D3}" type="datetimeFigureOut">
              <a:rPr lang="es-CO" smtClean="0"/>
              <a:t>11/04/2014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08E8269-BC71-4B6A-9677-9DAC2926E26C}" type="slidenum">
              <a:rPr lang="es-CO" smtClean="0"/>
              <a:t>‹Nº›</a:t>
            </a:fld>
            <a:endParaRPr lang="es-CO"/>
          </a:p>
        </p:txBody>
      </p:sp>
    </p:spTree>
    <p:extLst>
      <p:ext uri="{BB962C8B-B14F-4D97-AF65-F5344CB8AC3E}">
        <p14:creationId xmlns:p14="http://schemas.microsoft.com/office/powerpoint/2010/main" val="111957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6B42F90-CC28-4CBF-B6FE-7616AA48B1D3}" type="datetimeFigureOut">
              <a:rPr lang="es-CO" smtClean="0"/>
              <a:t>11/04/2014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08E8269-BC71-4B6A-9677-9DAC2926E26C}" type="slidenum">
              <a:rPr lang="es-CO" smtClean="0"/>
              <a:t>‹Nº›</a:t>
            </a:fld>
            <a:endParaRPr lang="es-CO"/>
          </a:p>
        </p:txBody>
      </p:sp>
    </p:spTree>
    <p:extLst>
      <p:ext uri="{BB962C8B-B14F-4D97-AF65-F5344CB8AC3E}">
        <p14:creationId xmlns:p14="http://schemas.microsoft.com/office/powerpoint/2010/main" val="23085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6B42F90-CC28-4CBF-B6FE-7616AA48B1D3}" type="datetimeFigureOut">
              <a:rPr lang="es-CO" smtClean="0"/>
              <a:t>11/04/2014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08E8269-BC71-4B6A-9677-9DAC2926E26C}" type="slidenum">
              <a:rPr lang="es-CO" smtClean="0"/>
              <a:t>‹Nº›</a:t>
            </a:fld>
            <a:endParaRPr lang="es-CO"/>
          </a:p>
        </p:txBody>
      </p:sp>
    </p:spTree>
    <p:extLst>
      <p:ext uri="{BB962C8B-B14F-4D97-AF65-F5344CB8AC3E}">
        <p14:creationId xmlns:p14="http://schemas.microsoft.com/office/powerpoint/2010/main" val="397552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F6B42F90-CC28-4CBF-B6FE-7616AA48B1D3}" type="datetimeFigureOut">
              <a:rPr lang="es-CO" smtClean="0"/>
              <a:t>11/04/2014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08E8269-BC71-4B6A-9677-9DAC2926E26C}" type="slidenum">
              <a:rPr lang="es-CO" smtClean="0"/>
              <a:t>‹Nº›</a:t>
            </a:fld>
            <a:endParaRPr lang="es-CO"/>
          </a:p>
        </p:txBody>
      </p:sp>
    </p:spTree>
    <p:extLst>
      <p:ext uri="{BB962C8B-B14F-4D97-AF65-F5344CB8AC3E}">
        <p14:creationId xmlns:p14="http://schemas.microsoft.com/office/powerpoint/2010/main" val="366539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F6B42F90-CC28-4CBF-B6FE-7616AA48B1D3}" type="datetimeFigureOut">
              <a:rPr lang="es-CO" smtClean="0"/>
              <a:t>11/04/2014</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B08E8269-BC71-4B6A-9677-9DAC2926E26C}" type="slidenum">
              <a:rPr lang="es-CO" smtClean="0"/>
              <a:t>‹Nº›</a:t>
            </a:fld>
            <a:endParaRPr lang="es-CO"/>
          </a:p>
        </p:txBody>
      </p:sp>
    </p:spTree>
    <p:extLst>
      <p:ext uri="{BB962C8B-B14F-4D97-AF65-F5344CB8AC3E}">
        <p14:creationId xmlns:p14="http://schemas.microsoft.com/office/powerpoint/2010/main" val="2523387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F6B42F90-CC28-4CBF-B6FE-7616AA48B1D3}" type="datetimeFigureOut">
              <a:rPr lang="es-CO" smtClean="0"/>
              <a:t>11/04/2014</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B08E8269-BC71-4B6A-9677-9DAC2926E26C}" type="slidenum">
              <a:rPr lang="es-CO" smtClean="0"/>
              <a:t>‹Nº›</a:t>
            </a:fld>
            <a:endParaRPr lang="es-CO"/>
          </a:p>
        </p:txBody>
      </p:sp>
    </p:spTree>
    <p:extLst>
      <p:ext uri="{BB962C8B-B14F-4D97-AF65-F5344CB8AC3E}">
        <p14:creationId xmlns:p14="http://schemas.microsoft.com/office/powerpoint/2010/main" val="129162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B42F90-CC28-4CBF-B6FE-7616AA48B1D3}" type="datetimeFigureOut">
              <a:rPr lang="es-CO" smtClean="0"/>
              <a:t>11/04/2014</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B08E8269-BC71-4B6A-9677-9DAC2926E26C}" type="slidenum">
              <a:rPr lang="es-CO" smtClean="0"/>
              <a:t>‹Nº›</a:t>
            </a:fld>
            <a:endParaRPr lang="es-CO"/>
          </a:p>
        </p:txBody>
      </p:sp>
    </p:spTree>
    <p:extLst>
      <p:ext uri="{BB962C8B-B14F-4D97-AF65-F5344CB8AC3E}">
        <p14:creationId xmlns:p14="http://schemas.microsoft.com/office/powerpoint/2010/main" val="161045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6B42F90-CC28-4CBF-B6FE-7616AA48B1D3}" type="datetimeFigureOut">
              <a:rPr lang="es-CO" smtClean="0"/>
              <a:t>11/04/2014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08E8269-BC71-4B6A-9677-9DAC2926E26C}" type="slidenum">
              <a:rPr lang="es-CO" smtClean="0"/>
              <a:t>‹Nº›</a:t>
            </a:fld>
            <a:endParaRPr lang="es-CO"/>
          </a:p>
        </p:txBody>
      </p:sp>
    </p:spTree>
    <p:extLst>
      <p:ext uri="{BB962C8B-B14F-4D97-AF65-F5344CB8AC3E}">
        <p14:creationId xmlns:p14="http://schemas.microsoft.com/office/powerpoint/2010/main" val="194764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6B42F90-CC28-4CBF-B6FE-7616AA48B1D3}" type="datetimeFigureOut">
              <a:rPr lang="es-CO" smtClean="0"/>
              <a:t>11/04/2014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08E8269-BC71-4B6A-9677-9DAC2926E26C}" type="slidenum">
              <a:rPr lang="es-CO" smtClean="0"/>
              <a:t>‹Nº›</a:t>
            </a:fld>
            <a:endParaRPr lang="es-CO"/>
          </a:p>
        </p:txBody>
      </p:sp>
    </p:spTree>
    <p:extLst>
      <p:ext uri="{BB962C8B-B14F-4D97-AF65-F5344CB8AC3E}">
        <p14:creationId xmlns:p14="http://schemas.microsoft.com/office/powerpoint/2010/main" val="140418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42F90-CC28-4CBF-B6FE-7616AA48B1D3}" type="datetimeFigureOut">
              <a:rPr lang="es-CO" smtClean="0"/>
              <a:t>11/04/2014</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E8269-BC71-4B6A-9677-9DAC2926E26C}" type="slidenum">
              <a:rPr lang="es-CO" smtClean="0"/>
              <a:t>‹Nº›</a:t>
            </a:fld>
            <a:endParaRPr lang="es-CO"/>
          </a:p>
        </p:txBody>
      </p:sp>
    </p:spTree>
    <p:extLst>
      <p:ext uri="{BB962C8B-B14F-4D97-AF65-F5344CB8AC3E}">
        <p14:creationId xmlns:p14="http://schemas.microsoft.com/office/powerpoint/2010/main" val="3334575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gif"/><Relationship Id="rId1" Type="http://schemas.openxmlformats.org/officeDocument/2006/relationships/slideLayout" Target="../slideLayouts/slideLayout2.xml"/><Relationship Id="rId5" Type="http://schemas.openxmlformats.org/officeDocument/2006/relationships/image" Target="../media/image56.gif"/><Relationship Id="rId4" Type="http://schemas.openxmlformats.org/officeDocument/2006/relationships/image" Target="../media/image55.gif"/></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gif"/><Relationship Id="rId1" Type="http://schemas.openxmlformats.org/officeDocument/2006/relationships/slideLayout" Target="../slideLayouts/slideLayout2.xml"/><Relationship Id="rId5" Type="http://schemas.openxmlformats.org/officeDocument/2006/relationships/image" Target="../media/image69.gif"/><Relationship Id="rId4" Type="http://schemas.openxmlformats.org/officeDocument/2006/relationships/image" Target="../media/image68.gif"/></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5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68.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0.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1.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3.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38202" y="2468572"/>
            <a:ext cx="8983100" cy="2585323"/>
          </a:xfrm>
          <a:prstGeom prst="rect">
            <a:avLst/>
          </a:prstGeom>
          <a:noFill/>
        </p:spPr>
        <p:txBody>
          <a:bodyPr wrap="none" lIns="91440" tIns="45720" rIns="91440" bIns="45720">
            <a:spAutoFit/>
          </a:bodyPr>
          <a:lstStyle/>
          <a:p>
            <a:pPr algn="ctr"/>
            <a:r>
              <a:rPr lang="es-ES" sz="5400" b="1" dirty="0" smtClean="0">
                <a:ln w="6600">
                  <a:solidFill>
                    <a:schemeClr val="accent2"/>
                  </a:solidFill>
                  <a:prstDash val="solid"/>
                </a:ln>
                <a:solidFill>
                  <a:srgbClr val="0000FF"/>
                </a:solidFill>
                <a:effectLst>
                  <a:outerShdw dist="38100" dir="2700000" algn="tl" rotWithShape="0">
                    <a:schemeClr val="accent2"/>
                  </a:outerShdw>
                </a:effectLst>
              </a:rPr>
              <a:t>CLASIFICACIÓN DE FUNCIONES</a:t>
            </a:r>
            <a:endParaRPr lang="es-ES" sz="5400" b="1" dirty="0">
              <a:ln w="6600">
                <a:solidFill>
                  <a:schemeClr val="accent2"/>
                </a:solidFill>
                <a:prstDash val="solid"/>
              </a:ln>
              <a:solidFill>
                <a:srgbClr val="0000FF"/>
              </a:solidFill>
              <a:effectLst>
                <a:outerShdw dist="38100" dir="2700000" algn="tl" rotWithShape="0">
                  <a:schemeClr val="accent2"/>
                </a:outerShdw>
              </a:effectLst>
            </a:endParaRPr>
          </a:p>
          <a:p>
            <a:pPr algn="ctr"/>
            <a:endParaRPr lang="es-ES" sz="5400" b="1" dirty="0" smtClean="0">
              <a:ln w="6600">
                <a:solidFill>
                  <a:schemeClr val="accent2"/>
                </a:solidFill>
                <a:prstDash val="solid"/>
              </a:ln>
              <a:solidFill>
                <a:srgbClr val="0000FF"/>
              </a:solidFill>
              <a:effectLst>
                <a:outerShdw dist="38100" dir="2700000" algn="tl" rotWithShape="0">
                  <a:schemeClr val="accent2"/>
                </a:outerShdw>
              </a:effectLst>
            </a:endParaRPr>
          </a:p>
          <a:p>
            <a:pPr algn="ctr"/>
            <a:r>
              <a:rPr lang="es-ES" sz="5400" b="1" dirty="0" smtClean="0">
                <a:ln w="6600">
                  <a:solidFill>
                    <a:schemeClr val="accent2"/>
                  </a:solidFill>
                  <a:prstDash val="solid"/>
                </a:ln>
                <a:solidFill>
                  <a:srgbClr val="0000FF"/>
                </a:solidFill>
                <a:effectLst>
                  <a:outerShdw dist="38100" dir="2700000" algn="tl" rotWithShape="0">
                    <a:schemeClr val="accent2"/>
                  </a:outerShdw>
                </a:effectLst>
              </a:rPr>
              <a:t>COLECCIÓN DE FUNCIONES</a:t>
            </a:r>
            <a:endParaRPr lang="es-ES" sz="5400" b="1" dirty="0">
              <a:ln w="6600">
                <a:solidFill>
                  <a:schemeClr val="accent2"/>
                </a:solidFill>
                <a:prstDash val="solid"/>
              </a:ln>
              <a:solidFill>
                <a:srgbClr val="0000FF"/>
              </a:solidFill>
              <a:effectLst>
                <a:outerShdw dist="38100" dir="2700000" algn="tl" rotWithShape="0">
                  <a:schemeClr val="accent2"/>
                </a:outerShdw>
              </a:effectLst>
            </a:endParaRP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363393" y="301365"/>
            <a:ext cx="1631661" cy="1517044"/>
          </a:xfrm>
          <a:prstGeom prst="rect">
            <a:avLst/>
          </a:prstGeom>
          <a:noFill/>
          <a:ln>
            <a:noFill/>
          </a:ln>
        </p:spPr>
      </p:pic>
      <p:sp>
        <p:nvSpPr>
          <p:cNvPr id="2" name="CuadroTexto 1"/>
          <p:cNvSpPr txBox="1"/>
          <p:nvPr/>
        </p:nvSpPr>
        <p:spPr>
          <a:xfrm>
            <a:off x="8188036" y="6005945"/>
            <a:ext cx="2597728" cy="369332"/>
          </a:xfrm>
          <a:prstGeom prst="rect">
            <a:avLst/>
          </a:prstGeom>
          <a:noFill/>
        </p:spPr>
        <p:txBody>
          <a:bodyPr wrap="square" rtlCol="0">
            <a:spAutoFit/>
          </a:bodyPr>
          <a:lstStyle/>
          <a:p>
            <a:r>
              <a:rPr lang="es-CO" dirty="0" smtClean="0"/>
              <a:t>Carlos Alberto Tamayo B.</a:t>
            </a:r>
            <a:endParaRPr lang="es-CO" dirty="0"/>
          </a:p>
        </p:txBody>
      </p:sp>
    </p:spTree>
    <p:extLst>
      <p:ext uri="{BB962C8B-B14F-4D97-AF65-F5344CB8AC3E}">
        <p14:creationId xmlns:p14="http://schemas.microsoft.com/office/powerpoint/2010/main" val="1455543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2.bp.blogspot.com/-N2yaXB8LPN8/Tb1fg6djUoI/AAAAAAAAAA0/BmovtGw_Jd0/s1600/Cuadr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130" y="2006455"/>
            <a:ext cx="8696325" cy="363855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7226733" y="6212542"/>
            <a:ext cx="3733714" cy="261610"/>
          </a:xfrm>
          <a:prstGeom prst="rect">
            <a:avLst/>
          </a:prstGeom>
        </p:spPr>
        <p:txBody>
          <a:bodyPr wrap="none">
            <a:spAutoFit/>
          </a:bodyPr>
          <a:lstStyle/>
          <a:p>
            <a:r>
              <a:rPr lang="es-CO" sz="1100" dirty="0" smtClean="0"/>
              <a:t>http://matefacil01.blogspot.com/2011/05/funcion-lineal.html</a:t>
            </a:r>
            <a:endParaRPr lang="es-CO" sz="1100" dirty="0"/>
          </a:p>
        </p:txBody>
      </p:sp>
    </p:spTree>
    <p:extLst>
      <p:ext uri="{BB962C8B-B14F-4D97-AF65-F5344CB8AC3E}">
        <p14:creationId xmlns:p14="http://schemas.microsoft.com/office/powerpoint/2010/main" val="955244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4.bp.blogspot.com/-7gd0NG6Pgu8/Tb1p12BlLLI/AAAAAAAAAA8/3z8PUDYtFqI/s320/Funcion+0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357" y="1426586"/>
            <a:ext cx="4261404" cy="44131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854620006"/>
              </p:ext>
            </p:extLst>
          </p:nvPr>
        </p:nvGraphicFramePr>
        <p:xfrm>
          <a:off x="8282075" y="2638007"/>
          <a:ext cx="1322070" cy="1645920"/>
        </p:xfrm>
        <a:graphic>
          <a:graphicData uri="http://schemas.openxmlformats.org/drawingml/2006/table">
            <a:tbl>
              <a:tblPr/>
              <a:tblGrid>
                <a:gridCol w="564515"/>
                <a:gridCol w="757555"/>
              </a:tblGrid>
              <a:tr h="211455">
                <a:tc>
                  <a:txBody>
                    <a:bodyPr/>
                    <a:lstStyle/>
                    <a:p>
                      <a:pPr algn="ctr"/>
                      <a:r>
                        <a:rPr lang="es-CO" b="1" i="1" dirty="0">
                          <a:effectLst/>
                          <a:latin typeface="Calibri" panose="020F0502020204030204" pitchFamily="34" charset="0"/>
                        </a:rPr>
                        <a:t>X</a:t>
                      </a:r>
                      <a:endParaRPr lang="es-CO"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b="1" i="1">
                          <a:effectLst/>
                          <a:latin typeface="Calibri" panose="020F0502020204030204" pitchFamily="34" charset="0"/>
                        </a:rPr>
                        <a:t>y = 2x</a:t>
                      </a:r>
                      <a:endParaRPr lang="es-CO">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155">
                <a:tc>
                  <a:txBody>
                    <a:bodyPr/>
                    <a:lstStyle/>
                    <a:p>
                      <a:pPr algn="ctr"/>
                      <a:r>
                        <a:rPr lang="es-CO" dirty="0">
                          <a:effectLst/>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a:effectLst/>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155">
                <a:tc>
                  <a:txBody>
                    <a:bodyPr/>
                    <a:lstStyle/>
                    <a:p>
                      <a:pPr algn="ctr"/>
                      <a:r>
                        <a:rPr lang="es-CO">
                          <a:effectLst/>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a:effectLst/>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1455">
                <a:tc>
                  <a:txBody>
                    <a:bodyPr/>
                    <a:lstStyle/>
                    <a:p>
                      <a:pPr algn="ctr"/>
                      <a:r>
                        <a:rPr lang="es-CO" dirty="0">
                          <a:effectLst/>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a:effectLst/>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155">
                <a:tc>
                  <a:txBody>
                    <a:bodyPr/>
                    <a:lstStyle/>
                    <a:p>
                      <a:pPr algn="ctr"/>
                      <a:r>
                        <a:rPr lang="es-CO">
                          <a:effectLst/>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a:effectLst/>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155">
                <a:tc>
                  <a:txBody>
                    <a:bodyPr/>
                    <a:lstStyle/>
                    <a:p>
                      <a:pPr algn="ctr"/>
                      <a:r>
                        <a:rPr lang="es-CO">
                          <a:effectLst/>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dirty="0">
                          <a:effectLst/>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ctángulo 5"/>
          <p:cNvSpPr/>
          <p:nvPr/>
        </p:nvSpPr>
        <p:spPr>
          <a:xfrm>
            <a:off x="7226733" y="6212542"/>
            <a:ext cx="3733714" cy="261610"/>
          </a:xfrm>
          <a:prstGeom prst="rect">
            <a:avLst/>
          </a:prstGeom>
        </p:spPr>
        <p:txBody>
          <a:bodyPr wrap="none">
            <a:spAutoFit/>
          </a:bodyPr>
          <a:lstStyle/>
          <a:p>
            <a:r>
              <a:rPr lang="es-CO" sz="1100" dirty="0" smtClean="0"/>
              <a:t>http://matefacil01.blogspot.com/2011/05/funcion-lineal.html</a:t>
            </a:r>
            <a:endParaRPr lang="es-CO" sz="1100" dirty="0"/>
          </a:p>
        </p:txBody>
      </p:sp>
    </p:spTree>
    <p:extLst>
      <p:ext uri="{BB962C8B-B14F-4D97-AF65-F5344CB8AC3E}">
        <p14:creationId xmlns:p14="http://schemas.microsoft.com/office/powerpoint/2010/main" val="316354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3.bp.blogspot.com/-0tPtdFyGE3M/Tb1p2fUEhDI/AAAAAAAAABA/FE3-po_wvdg/s320/Funcion+0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029" y="917430"/>
            <a:ext cx="4567653" cy="47456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3294842368"/>
              </p:ext>
            </p:extLst>
          </p:nvPr>
        </p:nvGraphicFramePr>
        <p:xfrm>
          <a:off x="8063865" y="2168338"/>
          <a:ext cx="1807499" cy="1645920"/>
        </p:xfrm>
        <a:graphic>
          <a:graphicData uri="http://schemas.openxmlformats.org/drawingml/2006/table">
            <a:tbl>
              <a:tblPr/>
              <a:tblGrid>
                <a:gridCol w="564515"/>
                <a:gridCol w="1242984"/>
              </a:tblGrid>
              <a:tr h="211455">
                <a:tc>
                  <a:txBody>
                    <a:bodyPr/>
                    <a:lstStyle/>
                    <a:p>
                      <a:pPr algn="ctr"/>
                      <a:r>
                        <a:rPr lang="es-CO" b="1" i="1" dirty="0">
                          <a:effectLst/>
                          <a:latin typeface="Calibri" panose="020F0502020204030204" pitchFamily="34" charset="0"/>
                        </a:rPr>
                        <a:t>X</a:t>
                      </a:r>
                      <a:endParaRPr lang="es-CO"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b="1" i="1">
                          <a:effectLst/>
                          <a:latin typeface="Calibri" panose="020F0502020204030204" pitchFamily="34" charset="0"/>
                        </a:rPr>
                        <a:t>y = - 3x + 4</a:t>
                      </a:r>
                      <a:endParaRPr lang="es-CO">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155">
                <a:tc>
                  <a:txBody>
                    <a:bodyPr/>
                    <a:lstStyle/>
                    <a:p>
                      <a:pPr algn="ctr"/>
                      <a:r>
                        <a:rPr lang="es-CO">
                          <a:effectLst/>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a:effectLst/>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155">
                <a:tc>
                  <a:txBody>
                    <a:bodyPr/>
                    <a:lstStyle/>
                    <a:p>
                      <a:pPr algn="ctr"/>
                      <a:r>
                        <a:rPr lang="es-CO">
                          <a:effectLst/>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dirty="0">
                          <a:effectLst/>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1455">
                <a:tc>
                  <a:txBody>
                    <a:bodyPr/>
                    <a:lstStyle/>
                    <a:p>
                      <a:pPr algn="ctr"/>
                      <a:r>
                        <a:rPr lang="es-CO">
                          <a:effectLst/>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a:effectLst/>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155">
                <a:tc>
                  <a:txBody>
                    <a:bodyPr/>
                    <a:lstStyle/>
                    <a:p>
                      <a:pPr algn="ctr"/>
                      <a:r>
                        <a:rPr lang="es-CO">
                          <a:effectLst/>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a:effectLst/>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155">
                <a:tc>
                  <a:txBody>
                    <a:bodyPr/>
                    <a:lstStyle/>
                    <a:p>
                      <a:pPr algn="ctr"/>
                      <a:r>
                        <a:rPr lang="es-CO">
                          <a:effectLst/>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s-CO" dirty="0">
                          <a:effectLst/>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ctángulo 5"/>
          <p:cNvSpPr/>
          <p:nvPr/>
        </p:nvSpPr>
        <p:spPr>
          <a:xfrm>
            <a:off x="7226733" y="6212542"/>
            <a:ext cx="3733714" cy="261610"/>
          </a:xfrm>
          <a:prstGeom prst="rect">
            <a:avLst/>
          </a:prstGeom>
        </p:spPr>
        <p:txBody>
          <a:bodyPr wrap="none">
            <a:spAutoFit/>
          </a:bodyPr>
          <a:lstStyle/>
          <a:p>
            <a:r>
              <a:rPr lang="es-CO" sz="1100" dirty="0" smtClean="0"/>
              <a:t>http://matefacil01.blogspot.com/2011/05/funcion-lineal.html</a:t>
            </a:r>
            <a:endParaRPr lang="es-CO" sz="1100" dirty="0"/>
          </a:p>
        </p:txBody>
      </p:sp>
    </p:spTree>
    <p:extLst>
      <p:ext uri="{BB962C8B-B14F-4D97-AF65-F5344CB8AC3E}">
        <p14:creationId xmlns:p14="http://schemas.microsoft.com/office/powerpoint/2010/main" val="32896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otmath.com/hotmath_help/topics/linear-function/linear-function-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884" y="908157"/>
            <a:ext cx="4416136" cy="441613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329054" y="5838644"/>
            <a:ext cx="4152900" cy="260820"/>
          </a:xfrm>
          <a:prstGeom prst="rect">
            <a:avLst/>
          </a:prstGeom>
        </p:spPr>
        <p:txBody>
          <a:bodyPr wrap="square">
            <a:spAutoFit/>
          </a:bodyPr>
          <a:lstStyle/>
          <a:p>
            <a:r>
              <a:rPr lang="es-CO" sz="1050" dirty="0"/>
              <a:t>http://hotmath.com/hotmath_help/spanish/topics/linear-function.html</a:t>
            </a:r>
          </a:p>
        </p:txBody>
      </p:sp>
    </p:spTree>
    <p:extLst>
      <p:ext uri="{BB962C8B-B14F-4D97-AF65-F5344CB8AC3E}">
        <p14:creationId xmlns:p14="http://schemas.microsoft.com/office/powerpoint/2010/main" val="3462258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84093" y="183571"/>
            <a:ext cx="7179252" cy="3430359"/>
          </a:xfrm>
          <a:prstGeom prst="rect">
            <a:avLst/>
          </a:prstGeom>
        </p:spPr>
      </p:pic>
      <p:pic>
        <p:nvPicPr>
          <p:cNvPr id="6" name="Imagen 5"/>
          <p:cNvPicPr>
            <a:picLocks noChangeAspect="1"/>
          </p:cNvPicPr>
          <p:nvPr/>
        </p:nvPicPr>
        <p:blipFill>
          <a:blip r:embed="rId3"/>
          <a:stretch>
            <a:fillRect/>
          </a:stretch>
        </p:blipFill>
        <p:spPr>
          <a:xfrm>
            <a:off x="6394305" y="3706957"/>
            <a:ext cx="5076825" cy="3057525"/>
          </a:xfrm>
          <a:prstGeom prst="rect">
            <a:avLst/>
          </a:prstGeom>
        </p:spPr>
      </p:pic>
    </p:spTree>
    <p:extLst>
      <p:ext uri="{BB962C8B-B14F-4D97-AF65-F5344CB8AC3E}">
        <p14:creationId xmlns:p14="http://schemas.microsoft.com/office/powerpoint/2010/main" val="189190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462712" y="259773"/>
            <a:ext cx="4984921" cy="6089073"/>
          </a:xfrm>
          <a:prstGeom prst="rect">
            <a:avLst/>
          </a:prstGeom>
        </p:spPr>
      </p:pic>
      <p:pic>
        <p:nvPicPr>
          <p:cNvPr id="3" name="Picture 2" descr="http://3.bp.blogspot.com/-0a-7mZtTTYI/UCWUkvZRoqI/AAAAAAAAAFA/7vDWUbyQ4rs/s1600/funcion+cuadratica++element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94" y="402388"/>
            <a:ext cx="5081443" cy="558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40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hales.cica.es/rd/Recursos/rd99/ed99-0416-02/caratul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76" y="249382"/>
            <a:ext cx="5948945" cy="45927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648141" y="6451879"/>
            <a:ext cx="4447309" cy="274514"/>
          </a:xfrm>
          <a:prstGeom prst="rect">
            <a:avLst/>
          </a:prstGeom>
        </p:spPr>
        <p:txBody>
          <a:bodyPr wrap="square">
            <a:spAutoFit/>
          </a:bodyPr>
          <a:lstStyle/>
          <a:p>
            <a:r>
              <a:rPr lang="es-CO" sz="1200" dirty="0" smtClean="0"/>
              <a:t>http://thales.cica.es/rd/Recursos/rd99/ed99-0416-02/indice.htm</a:t>
            </a:r>
            <a:endParaRPr lang="es-CO" sz="1200" dirty="0"/>
          </a:p>
        </p:txBody>
      </p:sp>
      <p:pic>
        <p:nvPicPr>
          <p:cNvPr id="4098" name="Picture 2" descr="http://rincones.educarex.es/matematicas/images/Bachillerato/actividadesyjuegos/fcuadratica1ba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355" y="213690"/>
            <a:ext cx="3075277" cy="274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1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ytimg.com/vi/VmXMhPtvEek/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001" y="0"/>
            <a:ext cx="6484217" cy="486316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9203681" y="220580"/>
            <a:ext cx="2988319" cy="261610"/>
          </a:xfrm>
          <a:prstGeom prst="rect">
            <a:avLst/>
          </a:prstGeom>
        </p:spPr>
        <p:txBody>
          <a:bodyPr wrap="none">
            <a:spAutoFit/>
          </a:bodyPr>
          <a:lstStyle/>
          <a:p>
            <a:r>
              <a:rPr lang="es-CO" sz="1100" dirty="0"/>
              <a:t>http://www.webquest.es/wq/funcion-cuadratica</a:t>
            </a:r>
          </a:p>
        </p:txBody>
      </p:sp>
      <p:pic>
        <p:nvPicPr>
          <p:cNvPr id="5" name="Imagen 4"/>
          <p:cNvPicPr>
            <a:picLocks noChangeAspect="1"/>
          </p:cNvPicPr>
          <p:nvPr/>
        </p:nvPicPr>
        <p:blipFill>
          <a:blip r:embed="rId3"/>
          <a:stretch>
            <a:fillRect/>
          </a:stretch>
        </p:blipFill>
        <p:spPr>
          <a:xfrm>
            <a:off x="0" y="4362017"/>
            <a:ext cx="2495550" cy="2581275"/>
          </a:xfrm>
          <a:prstGeom prst="rect">
            <a:avLst/>
          </a:prstGeom>
        </p:spPr>
      </p:pic>
      <p:pic>
        <p:nvPicPr>
          <p:cNvPr id="8" name="Picture 4" descr="http://i1.ytimg.com/vi/fA6ZMym_N5Y/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3775" y="4130621"/>
            <a:ext cx="3386474" cy="253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38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circle(in)">
                                      <p:cBhvr>
                                        <p:cTn id="15" dur="2000"/>
                                        <p:tgtEl>
                                          <p:spTgt spid="1229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4.bp.blogspot.com/-KTZMDxe_QpY/Tbj2jpCwUsI/AAAAAAAABNI/_wGIXbmwOdw/s1600/golden+g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83" y="443376"/>
            <a:ext cx="11673872" cy="477912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096000" y="5693171"/>
            <a:ext cx="6096000" cy="261610"/>
          </a:xfrm>
          <a:prstGeom prst="rect">
            <a:avLst/>
          </a:prstGeom>
        </p:spPr>
        <p:txBody>
          <a:bodyPr>
            <a:spAutoFit/>
          </a:bodyPr>
          <a:lstStyle/>
          <a:p>
            <a:r>
              <a:rPr lang="es-CO" sz="1050" dirty="0"/>
              <a:t>http://aportemath.blogspot.com/2011/04/aplicacion-de-las-funciones-cuadraticas.html</a:t>
            </a:r>
          </a:p>
        </p:txBody>
      </p:sp>
    </p:spTree>
    <p:extLst>
      <p:ext uri="{BB962C8B-B14F-4D97-AF65-F5344CB8AC3E}">
        <p14:creationId xmlns:p14="http://schemas.microsoft.com/office/powerpoint/2010/main" val="343189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4.bp.blogspot.com/-o1c4hUlurjg/Tbkc8U9BuBI/AAAAAAAABNM/DK9k680tAIc/s1600/GoldenGateBridge-001-San-Francis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932" y="702108"/>
            <a:ext cx="4657380" cy="349303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999018" y="5433399"/>
            <a:ext cx="6096000" cy="261610"/>
          </a:xfrm>
          <a:prstGeom prst="rect">
            <a:avLst/>
          </a:prstGeom>
        </p:spPr>
        <p:txBody>
          <a:bodyPr>
            <a:spAutoFit/>
          </a:bodyPr>
          <a:lstStyle/>
          <a:p>
            <a:r>
              <a:rPr lang="es-CO" sz="1100" dirty="0"/>
              <a:t>http://aportemath.blogspot.com/2011/04/aplicacion-de-las-funciones-cuadraticas.html</a:t>
            </a:r>
          </a:p>
        </p:txBody>
      </p:sp>
      <p:sp>
        <p:nvSpPr>
          <p:cNvPr id="3" name="Rectángulo 2"/>
          <p:cNvSpPr/>
          <p:nvPr/>
        </p:nvSpPr>
        <p:spPr>
          <a:xfrm>
            <a:off x="429202" y="728807"/>
            <a:ext cx="6096000" cy="4202561"/>
          </a:xfrm>
          <a:prstGeom prst="rect">
            <a:avLst/>
          </a:prstGeom>
        </p:spPr>
        <p:txBody>
          <a:bodyPr>
            <a:spAutoFit/>
          </a:bodyPr>
          <a:lstStyle/>
          <a:p>
            <a:pPr algn="just">
              <a:lnSpc>
                <a:spcPct val="150000"/>
              </a:lnSpc>
            </a:pPr>
            <a:r>
              <a:rPr lang="es-CO" dirty="0">
                <a:solidFill>
                  <a:srgbClr val="000000"/>
                </a:solidFill>
                <a:latin typeface="Arial" panose="020B0604020202020204" pitchFamily="34" charset="0"/>
              </a:rPr>
              <a:t>El puente Golden </a:t>
            </a:r>
            <a:r>
              <a:rPr lang="es-CO" dirty="0" err="1">
                <a:solidFill>
                  <a:srgbClr val="000000"/>
                </a:solidFill>
                <a:latin typeface="Arial" panose="020B0604020202020204" pitchFamily="34" charset="0"/>
              </a:rPr>
              <a:t>Gate</a:t>
            </a:r>
            <a:r>
              <a:rPr lang="es-CO" dirty="0">
                <a:solidFill>
                  <a:srgbClr val="000000"/>
                </a:solidFill>
                <a:latin typeface="Arial" panose="020B0604020202020204" pitchFamily="34" charset="0"/>
              </a:rPr>
              <a:t> enmarca la entrada a la bahía de San Francisco. Sus torres de 746 pies de altura están separadas por una distancia de 4200 pies. El puente está suspendido de dos enormes cables que miden 3 pies de diámetro: el ancho de la calzada es de 90 pies y ésta se encuentra aproximadamente a 220 pies del nivel del agua. Los cables forman una parábola y tocan la calzada en el centro del puente. </a:t>
            </a:r>
            <a:r>
              <a:rPr lang="es-CO" b="1" i="1" dirty="0">
                <a:solidFill>
                  <a:srgbClr val="000000"/>
                </a:solidFill>
                <a:latin typeface="Arial" panose="020B0604020202020204" pitchFamily="34" charset="0"/>
              </a:rPr>
              <a:t>Determinar la altura de los cables a una distancia de 1000 pies del centro del puente.</a:t>
            </a:r>
            <a:endParaRPr lang="es-CO" dirty="0"/>
          </a:p>
        </p:txBody>
      </p:sp>
    </p:spTree>
    <p:extLst>
      <p:ext uri="{BB962C8B-B14F-4D97-AF65-F5344CB8AC3E}">
        <p14:creationId xmlns:p14="http://schemas.microsoft.com/office/powerpoint/2010/main" val="362390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wheel(1)">
                                      <p:cBhvr>
                                        <p:cTn id="14"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61768" y="267741"/>
            <a:ext cx="8932718" cy="5632311"/>
          </a:xfrm>
          <a:prstGeom prst="rect">
            <a:avLst/>
          </a:prstGeom>
        </p:spPr>
        <p:txBody>
          <a:bodyPr wrap="square">
            <a:spAutoFit/>
          </a:bodyPr>
          <a:lstStyle/>
          <a:p>
            <a:pPr algn="just" fontAlgn="base"/>
            <a:r>
              <a:rPr lang="es-CO" b="1" dirty="0">
                <a:solidFill>
                  <a:srgbClr val="1C1C1C"/>
                </a:solidFill>
                <a:latin typeface="Georgia" panose="02040502050405020303" pitchFamily="18" charset="0"/>
              </a:rPr>
              <a:t>1</a:t>
            </a:r>
            <a:r>
              <a:rPr lang="es-CO" b="1" i="0" dirty="0" smtClean="0">
                <a:solidFill>
                  <a:srgbClr val="1C1C1C"/>
                </a:solidFill>
                <a:effectLst/>
                <a:latin typeface="Georgia" panose="02040502050405020303" pitchFamily="18" charset="0"/>
              </a:rPr>
              <a:t>.-FUNCION INYECTIVA.-</a:t>
            </a:r>
            <a:r>
              <a:rPr lang="es-CO" b="0" i="0" dirty="0" smtClean="0">
                <a:solidFill>
                  <a:srgbClr val="000000"/>
                </a:solidFill>
                <a:effectLst/>
                <a:latin typeface="Georgia" panose="02040502050405020303" pitchFamily="18" charset="0"/>
              </a:rPr>
              <a:t>Una función es </a:t>
            </a:r>
            <a:r>
              <a:rPr lang="es-CO" b="0" i="0" dirty="0" err="1" smtClean="0">
                <a:solidFill>
                  <a:srgbClr val="000000"/>
                </a:solidFill>
                <a:effectLst/>
                <a:latin typeface="Georgia" panose="02040502050405020303" pitchFamily="18" charset="0"/>
              </a:rPr>
              <a:t>inyectiva</a:t>
            </a:r>
            <a:r>
              <a:rPr lang="es-CO" b="0" i="0" dirty="0" smtClean="0">
                <a:solidFill>
                  <a:srgbClr val="000000"/>
                </a:solidFill>
                <a:effectLst/>
                <a:latin typeface="Georgia" panose="02040502050405020303" pitchFamily="18" charset="0"/>
              </a:rPr>
              <a:t> si </a:t>
            </a:r>
            <a:r>
              <a:rPr lang="es-CO" b="0" i="0" dirty="0" err="1" smtClean="0">
                <a:solidFill>
                  <a:srgbClr val="000000"/>
                </a:solidFill>
                <a:effectLst/>
                <a:latin typeface="Georgia" panose="02040502050405020303" pitchFamily="18" charset="0"/>
              </a:rPr>
              <a:t>acada</a:t>
            </a:r>
            <a:r>
              <a:rPr lang="es-CO" b="0" i="0" dirty="0" smtClean="0">
                <a:solidFill>
                  <a:srgbClr val="000000"/>
                </a:solidFill>
                <a:effectLst/>
                <a:latin typeface="Georgia" panose="02040502050405020303" pitchFamily="18" charset="0"/>
              </a:rPr>
              <a:t> elemento de el rango o imagen se le asocia como uno solo y un elemento del dominio.</a:t>
            </a:r>
          </a:p>
          <a:p>
            <a:pPr algn="just" fontAlgn="base"/>
            <a:endParaRPr lang="es-CO" b="0" i="0" dirty="0" smtClean="0">
              <a:solidFill>
                <a:srgbClr val="000000"/>
              </a:solidFill>
              <a:effectLst/>
              <a:latin typeface="Georgia" panose="02040502050405020303" pitchFamily="18" charset="0"/>
            </a:endParaRPr>
          </a:p>
          <a:p>
            <a:pPr algn="just" fontAlgn="base"/>
            <a:r>
              <a:rPr lang="es-CO" b="1" i="0" dirty="0" smtClean="0">
                <a:solidFill>
                  <a:srgbClr val="1C1C1C"/>
                </a:solidFill>
                <a:effectLst/>
                <a:latin typeface="Georgia" panose="02040502050405020303" pitchFamily="18" charset="0"/>
              </a:rPr>
              <a:t>2.-FUNCION BIYECTIVA:-</a:t>
            </a:r>
            <a:r>
              <a:rPr lang="es-CO" b="0" i="0" dirty="0" smtClean="0">
                <a:solidFill>
                  <a:srgbClr val="000000"/>
                </a:solidFill>
                <a:effectLst/>
                <a:latin typeface="Georgia" panose="02040502050405020303" pitchFamily="18" charset="0"/>
              </a:rPr>
              <a:t>Para que una función sea </a:t>
            </a:r>
            <a:r>
              <a:rPr lang="es-CO" b="0" i="0" dirty="0" err="1" smtClean="0">
                <a:solidFill>
                  <a:srgbClr val="000000"/>
                </a:solidFill>
                <a:effectLst/>
                <a:latin typeface="Georgia" panose="02040502050405020303" pitchFamily="18" charset="0"/>
              </a:rPr>
              <a:t>biyectiva</a:t>
            </a:r>
            <a:r>
              <a:rPr lang="es-CO" b="0" i="0" dirty="0" smtClean="0">
                <a:solidFill>
                  <a:srgbClr val="000000"/>
                </a:solidFill>
                <a:effectLst/>
                <a:latin typeface="Georgia" panose="02040502050405020303" pitchFamily="18" charset="0"/>
              </a:rPr>
              <a:t> se requiere que sea al mismo tiempo </a:t>
            </a:r>
            <a:r>
              <a:rPr lang="es-CO" b="0" i="0" dirty="0" err="1" smtClean="0">
                <a:solidFill>
                  <a:srgbClr val="000000"/>
                </a:solidFill>
                <a:effectLst/>
                <a:latin typeface="Georgia" panose="02040502050405020303" pitchFamily="18" charset="0"/>
              </a:rPr>
              <a:t>inyectiva</a:t>
            </a:r>
            <a:r>
              <a:rPr lang="es-CO" b="0" i="0" dirty="0" smtClean="0">
                <a:solidFill>
                  <a:srgbClr val="000000"/>
                </a:solidFill>
                <a:effectLst/>
                <a:latin typeface="Georgia" panose="02040502050405020303" pitchFamily="18" charset="0"/>
              </a:rPr>
              <a:t> y </a:t>
            </a:r>
            <a:r>
              <a:rPr lang="es-CO" b="0" i="0" dirty="0" err="1" smtClean="0">
                <a:solidFill>
                  <a:srgbClr val="000000"/>
                </a:solidFill>
                <a:effectLst/>
                <a:latin typeface="Georgia" panose="02040502050405020303" pitchFamily="18" charset="0"/>
              </a:rPr>
              <a:t>sobreyectiva</a:t>
            </a:r>
            <a:r>
              <a:rPr lang="es-CO" b="0" i="0" dirty="0" smtClean="0">
                <a:solidFill>
                  <a:srgbClr val="000000"/>
                </a:solidFill>
                <a:effectLst/>
                <a:latin typeface="Georgia" panose="02040502050405020303" pitchFamily="18" charset="0"/>
              </a:rPr>
              <a:t>.</a:t>
            </a:r>
          </a:p>
          <a:p>
            <a:pPr algn="just" fontAlgn="base"/>
            <a:endParaRPr lang="es-CO" b="0" i="0" dirty="0" smtClean="0">
              <a:solidFill>
                <a:srgbClr val="000000"/>
              </a:solidFill>
              <a:effectLst/>
              <a:latin typeface="Georgia" panose="02040502050405020303" pitchFamily="18" charset="0"/>
            </a:endParaRPr>
          </a:p>
          <a:p>
            <a:pPr algn="just" fontAlgn="base"/>
            <a:r>
              <a:rPr lang="es-CO" b="1" i="0" dirty="0" smtClean="0">
                <a:solidFill>
                  <a:srgbClr val="1C1C1C"/>
                </a:solidFill>
                <a:effectLst/>
                <a:latin typeface="Georgia" panose="02040502050405020303" pitchFamily="18" charset="0"/>
              </a:rPr>
              <a:t>3.-FUNCION CONTINUA:-</a:t>
            </a:r>
            <a:r>
              <a:rPr lang="es-CO" b="0" i="0" dirty="0" smtClean="0">
                <a:solidFill>
                  <a:srgbClr val="000000"/>
                </a:solidFill>
                <a:effectLst/>
                <a:latin typeface="Georgia" panose="02040502050405020303" pitchFamily="18" charset="0"/>
              </a:rPr>
              <a:t>si su grafica puede dibujarse de un solo trazo, si no presenta puntos de discontinuidad.</a:t>
            </a:r>
          </a:p>
          <a:p>
            <a:pPr algn="just" fontAlgn="base"/>
            <a:endParaRPr lang="es-CO" b="0" i="0" dirty="0" smtClean="0">
              <a:solidFill>
                <a:srgbClr val="000000"/>
              </a:solidFill>
              <a:effectLst/>
              <a:latin typeface="Georgia" panose="02040502050405020303" pitchFamily="18" charset="0"/>
            </a:endParaRPr>
          </a:p>
          <a:p>
            <a:pPr algn="just" fontAlgn="base"/>
            <a:r>
              <a:rPr lang="es-CO" b="1" i="0" dirty="0" smtClean="0">
                <a:solidFill>
                  <a:srgbClr val="1C1C1C"/>
                </a:solidFill>
                <a:effectLst/>
                <a:latin typeface="Georgia" panose="02040502050405020303" pitchFamily="18" charset="0"/>
              </a:rPr>
              <a:t>3.-FUNCION DISCONTINUA.- </a:t>
            </a:r>
            <a:r>
              <a:rPr lang="es-CO" b="0" i="0" dirty="0" smtClean="0">
                <a:solidFill>
                  <a:srgbClr val="000000"/>
                </a:solidFill>
                <a:effectLst/>
                <a:latin typeface="Georgia" panose="02040502050405020303" pitchFamily="18" charset="0"/>
              </a:rPr>
              <a:t>Si tiene puntos en las cuales una pestaña variación de la variable independiente produce un salto en los valores de la variable independiente.</a:t>
            </a:r>
          </a:p>
          <a:p>
            <a:pPr algn="just" fontAlgn="base"/>
            <a:endParaRPr lang="es-CO" b="0" i="0" dirty="0" smtClean="0">
              <a:solidFill>
                <a:srgbClr val="000000"/>
              </a:solidFill>
              <a:effectLst/>
              <a:latin typeface="Georgia" panose="02040502050405020303" pitchFamily="18" charset="0"/>
            </a:endParaRPr>
          </a:p>
          <a:p>
            <a:pPr algn="just" fontAlgn="base"/>
            <a:r>
              <a:rPr lang="es-CO" b="1" i="0" dirty="0" smtClean="0">
                <a:solidFill>
                  <a:srgbClr val="1C1C1C"/>
                </a:solidFill>
                <a:effectLst/>
                <a:latin typeface="Georgia" panose="02040502050405020303" pitchFamily="18" charset="0"/>
              </a:rPr>
              <a:t>4.-FUNCION ALGEBRAICA</a:t>
            </a:r>
            <a:r>
              <a:rPr lang="es-CO" b="0" i="0" dirty="0" smtClean="0">
                <a:solidFill>
                  <a:srgbClr val="000000"/>
                </a:solidFill>
                <a:effectLst/>
                <a:latin typeface="Georgia" panose="02040502050405020303" pitchFamily="18" charset="0"/>
              </a:rPr>
              <a:t>:- es una función que satisface una ecuación polinómica cuyos coeficientes son a su vez polinomios o monomios.</a:t>
            </a:r>
          </a:p>
          <a:p>
            <a:pPr algn="just" fontAlgn="base"/>
            <a:endParaRPr lang="es-CO" b="0" i="0" dirty="0" smtClean="0">
              <a:solidFill>
                <a:srgbClr val="000000"/>
              </a:solidFill>
              <a:effectLst/>
              <a:latin typeface="Georgia" panose="02040502050405020303" pitchFamily="18" charset="0"/>
            </a:endParaRPr>
          </a:p>
          <a:p>
            <a:pPr algn="just" fontAlgn="base"/>
            <a:r>
              <a:rPr lang="es-CO" b="1" i="0" dirty="0" smtClean="0">
                <a:solidFill>
                  <a:srgbClr val="1C1C1C"/>
                </a:solidFill>
                <a:effectLst/>
                <a:latin typeface="Georgia" panose="02040502050405020303" pitchFamily="18" charset="0"/>
              </a:rPr>
              <a:t>4.-FUNCION TRASCENDENTE:-</a:t>
            </a:r>
            <a:r>
              <a:rPr lang="es-CO" b="0" i="0" dirty="0" smtClean="0">
                <a:solidFill>
                  <a:srgbClr val="000000"/>
                </a:solidFill>
                <a:effectLst/>
                <a:latin typeface="Georgia" panose="02040502050405020303" pitchFamily="18" charset="0"/>
              </a:rPr>
              <a:t> Es una función que trasciende al algebra en un sentido que no puede ser expresada en términos de una secuencia infinita, una función de una  variable es transcendente si es independiente en un sentido algebraico.</a:t>
            </a:r>
            <a:endParaRPr lang="es-CO" b="0" i="0" dirty="0">
              <a:solidFill>
                <a:srgbClr val="000000"/>
              </a:solidFill>
              <a:effectLst/>
              <a:latin typeface="Georgia" panose="02040502050405020303" pitchFamily="18" charset="0"/>
            </a:endParaRPr>
          </a:p>
        </p:txBody>
      </p:sp>
      <p:sp>
        <p:nvSpPr>
          <p:cNvPr id="5" name="Rectángulo 4"/>
          <p:cNvSpPr/>
          <p:nvPr/>
        </p:nvSpPr>
        <p:spPr>
          <a:xfrm>
            <a:off x="8765601" y="6297526"/>
            <a:ext cx="2914580" cy="261610"/>
          </a:xfrm>
          <a:prstGeom prst="rect">
            <a:avLst/>
          </a:prstGeom>
        </p:spPr>
        <p:txBody>
          <a:bodyPr wrap="none">
            <a:spAutoFit/>
          </a:bodyPr>
          <a:lstStyle/>
          <a:p>
            <a:r>
              <a:rPr lang="es-CO" sz="1100" dirty="0" smtClean="0"/>
              <a:t>http://cibertareas.com/tipos-de-funciones.html</a:t>
            </a:r>
            <a:endParaRPr lang="es-CO" dirty="0"/>
          </a:p>
        </p:txBody>
      </p:sp>
    </p:spTree>
    <p:extLst>
      <p:ext uri="{BB962C8B-B14F-4D97-AF65-F5344CB8AC3E}">
        <p14:creationId xmlns:p14="http://schemas.microsoft.com/office/powerpoint/2010/main" val="2612232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lh5.ggpht.com/_XDXs3kw-HE4/Stj4SPeMYAI/AAAAAAAAAB4/_ngSMdPwy7o/Fount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85" y="87601"/>
            <a:ext cx="3524823" cy="329983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mathforum.org/mathimages/imgUpload/Blue-aerial-shel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5073" y="87601"/>
            <a:ext cx="3725327" cy="345834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c85c7a.medialib.glogster.com/media/6e/6eac6fed545068947ae49780fa417d7ec163ccbd1d47f480230116ebc8a2b1f5/screen-shot-2011-04-18-at-7-55-30-pm-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123" y="826829"/>
            <a:ext cx="4794884" cy="363087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i.usatoday.net/news/_photos/2011/02/27/archx-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39" y="3545946"/>
            <a:ext cx="2621818" cy="33120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3.bp.blogspot.com/-T-f-5t22kkU/UC63MwTm4LI/AAAAAAAAAGQ/4rhVqlOw00c/s1600/parabolas-hidrica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0903" y="3857512"/>
            <a:ext cx="3653561" cy="300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38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fade">
                                      <p:cBhvr>
                                        <p:cTn id="17" dur="500"/>
                                        <p:tgtEl>
                                          <p:spTgt spid="1024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48"/>
                                        </p:tgtEl>
                                        <p:attrNameLst>
                                          <p:attrName>style.visibility</p:attrName>
                                        </p:attrNameLst>
                                      </p:cBhvr>
                                      <p:to>
                                        <p:strVal val="visible"/>
                                      </p:to>
                                    </p:set>
                                    <p:animEffect transition="in" filter="circle(in)">
                                      <p:cBhvr>
                                        <p:cTn id="22" dur="2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File:Función cuadrática 13.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120" y="4572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818620" y="6098417"/>
            <a:ext cx="6096000" cy="261610"/>
          </a:xfrm>
          <a:prstGeom prst="rect">
            <a:avLst/>
          </a:prstGeom>
        </p:spPr>
        <p:txBody>
          <a:bodyPr>
            <a:spAutoFit/>
          </a:bodyPr>
          <a:lstStyle/>
          <a:p>
            <a:r>
              <a:rPr lang="es-CO" sz="1050" dirty="0"/>
              <a:t>http://commons.wikimedia.org/wiki/File:Funci%C3%B3n_cuadr%C3%A1tica_13.svg</a:t>
            </a:r>
          </a:p>
        </p:txBody>
      </p:sp>
    </p:spTree>
    <p:extLst>
      <p:ext uri="{BB962C8B-B14F-4D97-AF65-F5344CB8AC3E}">
        <p14:creationId xmlns:p14="http://schemas.microsoft.com/office/powerpoint/2010/main" val="413937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94583" y="942108"/>
            <a:ext cx="8041700" cy="5612999"/>
          </a:xfrm>
          <a:prstGeom prst="rect">
            <a:avLst/>
          </a:prstGeom>
        </p:spPr>
      </p:pic>
    </p:spTree>
    <p:extLst>
      <p:ext uri="{BB962C8B-B14F-4D97-AF65-F5344CB8AC3E}">
        <p14:creationId xmlns:p14="http://schemas.microsoft.com/office/powerpoint/2010/main" val="2497596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124902" y="6330434"/>
            <a:ext cx="2476960" cy="261610"/>
          </a:xfrm>
          <a:prstGeom prst="rect">
            <a:avLst/>
          </a:prstGeom>
        </p:spPr>
        <p:txBody>
          <a:bodyPr wrap="none">
            <a:spAutoFit/>
          </a:bodyPr>
          <a:lstStyle/>
          <a:p>
            <a:r>
              <a:rPr lang="es-CO" sz="1100" dirty="0"/>
              <a:t>http://artigoo.com/funcion-exponencial</a:t>
            </a:r>
          </a:p>
        </p:txBody>
      </p:sp>
      <p:pic>
        <p:nvPicPr>
          <p:cNvPr id="7170" name="Picture 2" descr="http://artigoo.com/imagenes/orlando777/funcion-exponencial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629" y="949036"/>
            <a:ext cx="8033267" cy="443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919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SDjiYmkK1hE/UPSfshRB2kI/AAAAAAAAAPo/S2HV_4XcvNc/s16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183" y="758535"/>
            <a:ext cx="4674215" cy="4831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226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2.bp.blogspot.com/-T5B3Aa3djys/Uivgo5s7euI/AAAAAAAAGiU/OTvkiQimhR0/s1600/grafica_logaritmi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013835"/>
            <a:ext cx="5286375" cy="43815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604164" y="5765908"/>
            <a:ext cx="6096000" cy="276999"/>
          </a:xfrm>
          <a:prstGeom prst="rect">
            <a:avLst/>
          </a:prstGeom>
        </p:spPr>
        <p:txBody>
          <a:bodyPr>
            <a:spAutoFit/>
          </a:bodyPr>
          <a:lstStyle/>
          <a:p>
            <a:r>
              <a:rPr lang="es-CO" sz="1200" dirty="0"/>
              <a:t>http://epamatematicas.blogspot.com/2013/09/grafica-de-una-funcion-logaritmica.html</a:t>
            </a:r>
          </a:p>
        </p:txBody>
      </p:sp>
    </p:spTree>
    <p:extLst>
      <p:ext uri="{BB962C8B-B14F-4D97-AF65-F5344CB8AC3E}">
        <p14:creationId xmlns:p14="http://schemas.microsoft.com/office/powerpoint/2010/main" val="14544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File:Función Continua 033.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583" y="415636"/>
            <a:ext cx="71437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38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upload.wikimedia.org/wikipedia/commons/0/06/Funci%C3%B3n_Continua_050.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Rectángulo 6"/>
          <p:cNvSpPr/>
          <p:nvPr/>
        </p:nvSpPr>
        <p:spPr>
          <a:xfrm>
            <a:off x="8367386" y="6200380"/>
            <a:ext cx="3567451" cy="276999"/>
          </a:xfrm>
          <a:prstGeom prst="rect">
            <a:avLst/>
          </a:prstGeom>
        </p:spPr>
        <p:txBody>
          <a:bodyPr wrap="none">
            <a:spAutoFit/>
          </a:bodyPr>
          <a:lstStyle/>
          <a:p>
            <a:r>
              <a:rPr lang="es-CO" sz="1200" dirty="0" smtClean="0"/>
              <a:t>http://es.wikipedia.org/wiki/Funci%C3%B3n_continua</a:t>
            </a:r>
            <a:endParaRPr lang="es-CO" sz="1200" dirty="0"/>
          </a:p>
        </p:txBody>
      </p:sp>
      <p:pic>
        <p:nvPicPr>
          <p:cNvPr id="9" name="Picture 4" descr="File:Función Continua 050.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640" y="1143000"/>
            <a:ext cx="714375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856326" y="160338"/>
            <a:ext cx="6532559" cy="923330"/>
          </a:xfrm>
          <a:prstGeom prst="rect">
            <a:avLst/>
          </a:prstGeom>
          <a:noFill/>
          <a:ln>
            <a:solidFill>
              <a:srgbClr val="FF0000"/>
            </a:solidFill>
          </a:ln>
        </p:spPr>
        <p:txBody>
          <a:bodyPr wrap="none" lIns="91440" tIns="45720" rIns="91440" bIns="45720">
            <a:spAutoFit/>
          </a:bodyPr>
          <a:lstStyle/>
          <a:p>
            <a:pPr algn="ctr"/>
            <a:r>
              <a:rPr lang="es-ES" sz="5400" b="1" dirty="0" smtClean="0">
                <a:ln w="6600">
                  <a:solidFill>
                    <a:schemeClr val="accent2"/>
                  </a:solidFill>
                  <a:prstDash val="solid"/>
                </a:ln>
                <a:solidFill>
                  <a:srgbClr val="FF0000"/>
                </a:solidFill>
                <a:effectLst>
                  <a:outerShdw dist="38100" dir="2700000" algn="tl" rotWithShape="0">
                    <a:schemeClr val="accent2"/>
                  </a:outerShdw>
                </a:effectLst>
              </a:rPr>
              <a:t>Función Mayor Entero</a:t>
            </a:r>
            <a:endParaRPr lang="es-ES" sz="54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4133438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le:Absolute valu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611" y="1267690"/>
            <a:ext cx="6218960" cy="414597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289395" y="5935579"/>
            <a:ext cx="3970126" cy="276999"/>
          </a:xfrm>
          <a:prstGeom prst="rect">
            <a:avLst/>
          </a:prstGeom>
        </p:spPr>
        <p:txBody>
          <a:bodyPr wrap="none">
            <a:spAutoFit/>
          </a:bodyPr>
          <a:lstStyle/>
          <a:p>
            <a:r>
              <a:rPr lang="es-CO" sz="1200" dirty="0" smtClean="0"/>
              <a:t>http://commons.wikimedia.org/wiki/File:Absolute_value.svg</a:t>
            </a:r>
            <a:endParaRPr lang="es-CO" sz="1200" dirty="0"/>
          </a:p>
        </p:txBody>
      </p:sp>
    </p:spTree>
    <p:extLst>
      <p:ext uri="{BB962C8B-B14F-4D97-AF65-F5344CB8AC3E}">
        <p14:creationId xmlns:p14="http://schemas.microsoft.com/office/powerpoint/2010/main" val="714777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367396" y="378418"/>
            <a:ext cx="6683086" cy="6293658"/>
          </a:xfrm>
          <a:prstGeom prst="rect">
            <a:avLst/>
          </a:prstGeom>
        </p:spPr>
      </p:pic>
    </p:spTree>
    <p:extLst>
      <p:ext uri="{BB962C8B-B14F-4D97-AF65-F5344CB8AC3E}">
        <p14:creationId xmlns:p14="http://schemas.microsoft.com/office/powerpoint/2010/main" val="2877386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oJ9dTQ8Yv24/UJp5IpF0C-I/AAAAAAAAABI/79Rd9d6upHk/s1600/clasifica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85" y="-1"/>
            <a:ext cx="9081942" cy="681145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785831" y="6309652"/>
            <a:ext cx="3547766" cy="253916"/>
          </a:xfrm>
          <a:prstGeom prst="rect">
            <a:avLst/>
          </a:prstGeom>
        </p:spPr>
        <p:txBody>
          <a:bodyPr wrap="none">
            <a:spAutoFit/>
          </a:bodyPr>
          <a:lstStyle/>
          <a:p>
            <a:r>
              <a:rPr lang="es-CO" sz="1050" dirty="0"/>
              <a:t>http://estudiodefunciones.blogspot.com/p/blog-page_7.html</a:t>
            </a:r>
          </a:p>
        </p:txBody>
      </p:sp>
    </p:spTree>
    <p:extLst>
      <p:ext uri="{BB962C8B-B14F-4D97-AF65-F5344CB8AC3E}">
        <p14:creationId xmlns:p14="http://schemas.microsoft.com/office/powerpoint/2010/main" val="3771404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encina.pntic.mec.es/rroc0001/cidead/ima/1i42_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285" y="1858962"/>
            <a:ext cx="5621770" cy="372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007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uncionesmate.files.wordpress.com/2011/03/trigonometric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148" y="962889"/>
            <a:ext cx="7471064" cy="498070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695209" y="6047507"/>
            <a:ext cx="4890654" cy="307777"/>
          </a:xfrm>
          <a:prstGeom prst="rect">
            <a:avLst/>
          </a:prstGeom>
        </p:spPr>
        <p:txBody>
          <a:bodyPr wrap="square">
            <a:spAutoFit/>
          </a:bodyPr>
          <a:lstStyle/>
          <a:p>
            <a:r>
              <a:rPr lang="es-CO" sz="1400" dirty="0" smtClean="0"/>
              <a:t>http://funcionesmate.wordpress.com/2011/03/20/hello-world/</a:t>
            </a:r>
            <a:endParaRPr lang="es-CO" sz="1400" dirty="0"/>
          </a:p>
        </p:txBody>
      </p:sp>
    </p:spTree>
    <p:extLst>
      <p:ext uri="{BB962C8B-B14F-4D97-AF65-F5344CB8AC3E}">
        <p14:creationId xmlns:p14="http://schemas.microsoft.com/office/powerpoint/2010/main" val="1928910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ibertareas.com/wp-content/uploads/2012/03/funcion-discontin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339" y="581891"/>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8066478" y="6296891"/>
            <a:ext cx="3749040" cy="307777"/>
          </a:xfrm>
          <a:prstGeom prst="rect">
            <a:avLst/>
          </a:prstGeom>
        </p:spPr>
        <p:txBody>
          <a:bodyPr wrap="none">
            <a:spAutoFit/>
          </a:bodyPr>
          <a:lstStyle/>
          <a:p>
            <a:r>
              <a:rPr lang="es-CO" sz="1400" dirty="0" smtClean="0"/>
              <a:t>http://cibertareas.com/funcion-discontinua.html</a:t>
            </a:r>
            <a:endParaRPr lang="es-CO" sz="1400" dirty="0"/>
          </a:p>
        </p:txBody>
      </p:sp>
    </p:spTree>
    <p:extLst>
      <p:ext uri="{BB962C8B-B14F-4D97-AF65-F5344CB8AC3E}">
        <p14:creationId xmlns:p14="http://schemas.microsoft.com/office/powerpoint/2010/main" val="2424488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_a3s1YSYF_YU/S_LkZyzM9nI/AAAAAAAAAHA/_iSFl02R-yI/s1600/Pantallaz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156" y="3429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213765" y="6057900"/>
            <a:ext cx="5673436" cy="276999"/>
          </a:xfrm>
          <a:prstGeom prst="rect">
            <a:avLst/>
          </a:prstGeom>
        </p:spPr>
        <p:txBody>
          <a:bodyPr wrap="square">
            <a:spAutoFit/>
          </a:bodyPr>
          <a:lstStyle/>
          <a:p>
            <a:r>
              <a:rPr lang="es-CO" sz="1200" dirty="0" smtClean="0"/>
              <a:t>http://clasesdematematicas-marta.blogspot.com/2010/05/funciones-discontinua.html</a:t>
            </a:r>
            <a:endParaRPr lang="es-CO" sz="1200" dirty="0"/>
          </a:p>
        </p:txBody>
      </p:sp>
    </p:spTree>
    <p:extLst>
      <p:ext uri="{BB962C8B-B14F-4D97-AF65-F5344CB8AC3E}">
        <p14:creationId xmlns:p14="http://schemas.microsoft.com/office/powerpoint/2010/main" val="2769462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eb.educastur.princast.es/proyectos/formadultos/unidades/matematicas_4/ud3/photos/img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046" y="1194521"/>
            <a:ext cx="6827117" cy="460147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424054" y="6109855"/>
            <a:ext cx="7980218" cy="276999"/>
          </a:xfrm>
          <a:prstGeom prst="rect">
            <a:avLst/>
          </a:prstGeom>
        </p:spPr>
        <p:txBody>
          <a:bodyPr wrap="square">
            <a:spAutoFit/>
          </a:bodyPr>
          <a:lstStyle/>
          <a:p>
            <a:r>
              <a:rPr lang="es-CO" sz="1200" dirty="0" smtClean="0"/>
              <a:t>http://web.educastur.princast.es/proyectos/formadultos/unidades/matematicas_4/ud3/1_2.html</a:t>
            </a:r>
            <a:endParaRPr lang="es-CO" sz="1200" dirty="0"/>
          </a:p>
        </p:txBody>
      </p:sp>
    </p:spTree>
    <p:extLst>
      <p:ext uri="{BB962C8B-B14F-4D97-AF65-F5344CB8AC3E}">
        <p14:creationId xmlns:p14="http://schemas.microsoft.com/office/powerpoint/2010/main" val="1472209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7432" y="1211271"/>
            <a:ext cx="10559943" cy="3816429"/>
          </a:xfrm>
          <a:prstGeom prst="rect">
            <a:avLst/>
          </a:prstGeom>
          <a:solidFill>
            <a:schemeClr val="tx1"/>
          </a:solidFill>
          <a:ln>
            <a:solidFill>
              <a:srgbClr val="FF0000"/>
            </a:solid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8000" b="1" cap="none" spc="0" dirty="0" smtClean="0">
                <a:ln/>
                <a:solidFill>
                  <a:schemeClr val="accent4"/>
                </a:solidFill>
                <a:effectLst/>
              </a:rPr>
              <a:t>RELACIONES ESPECIALES</a:t>
            </a:r>
          </a:p>
          <a:p>
            <a:pPr algn="ctr"/>
            <a:endParaRPr lang="es-ES" sz="5400" b="1" dirty="0">
              <a:ln/>
              <a:solidFill>
                <a:schemeClr val="accent4"/>
              </a:solidFill>
            </a:endParaRPr>
          </a:p>
          <a:p>
            <a:pPr algn="ctr"/>
            <a:r>
              <a:rPr lang="es-ES" sz="5400" b="1" dirty="0" smtClean="0">
                <a:ln/>
                <a:solidFill>
                  <a:schemeClr val="accent4"/>
                </a:solidFill>
              </a:rPr>
              <a:t>GRÁFICAS CON COORDENADAS</a:t>
            </a:r>
          </a:p>
          <a:p>
            <a:pPr algn="ctr"/>
            <a:r>
              <a:rPr lang="es-ES" sz="5400" b="1" dirty="0" smtClean="0">
                <a:ln/>
                <a:solidFill>
                  <a:schemeClr val="accent4"/>
                </a:solidFill>
              </a:rPr>
              <a:t>POLARES</a:t>
            </a:r>
          </a:p>
        </p:txBody>
      </p:sp>
    </p:spTree>
    <p:extLst>
      <p:ext uri="{BB962C8B-B14F-4D97-AF65-F5344CB8AC3E}">
        <p14:creationId xmlns:p14="http://schemas.microsoft.com/office/powerpoint/2010/main" val="39170856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johnobono.webs.c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567" y="249380"/>
            <a:ext cx="6533887" cy="644570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273635" y="6109855"/>
            <a:ext cx="4769429" cy="276999"/>
          </a:xfrm>
          <a:prstGeom prst="rect">
            <a:avLst/>
          </a:prstGeom>
        </p:spPr>
        <p:txBody>
          <a:bodyPr wrap="square">
            <a:spAutoFit/>
          </a:bodyPr>
          <a:lstStyle/>
          <a:p>
            <a:r>
              <a:rPr lang="es-CO" sz="1200" dirty="0" smtClean="0"/>
              <a:t>http://www.taringa.net/posts/offtopic/3664762/Amor-Matematico.html</a:t>
            </a:r>
            <a:endParaRPr lang="es-CO" sz="1200" dirty="0"/>
          </a:p>
        </p:txBody>
      </p:sp>
    </p:spTree>
    <p:extLst>
      <p:ext uri="{BB962C8B-B14F-4D97-AF65-F5344CB8AC3E}">
        <p14:creationId xmlns:p14="http://schemas.microsoft.com/office/powerpoint/2010/main" val="4175583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m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3712" y="979324"/>
            <a:ext cx="5664474" cy="483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594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orazó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5759" y="139068"/>
            <a:ext cx="8616210" cy="599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9493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mor matemát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037" y="568879"/>
            <a:ext cx="7581369" cy="534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38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escastelar.juntaextremadura.net/web/departamentos/matematicas/matematicasccss2ba/matematicas2ccss/imagenes/tlimitesintroduccion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856" y="1900092"/>
            <a:ext cx="8508611" cy="292129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635337" y="5596235"/>
            <a:ext cx="6096000" cy="215444"/>
          </a:xfrm>
          <a:prstGeom prst="rect">
            <a:avLst/>
          </a:prstGeom>
        </p:spPr>
        <p:txBody>
          <a:bodyPr>
            <a:spAutoFit/>
          </a:bodyPr>
          <a:lstStyle/>
          <a:p>
            <a:r>
              <a:rPr lang="es-CO" sz="800" dirty="0"/>
              <a:t>http://iescastelar.juntaextremadura.net/web/departamentos/matematicas/matematicasccss2ba/matematicas2ccss/tlimitesintroduccion.htm</a:t>
            </a:r>
          </a:p>
        </p:txBody>
      </p:sp>
    </p:spTree>
    <p:extLst>
      <p:ext uri="{BB962C8B-B14F-4D97-AF65-F5344CB8AC3E}">
        <p14:creationId xmlns:p14="http://schemas.microsoft.com/office/powerpoint/2010/main" val="11466553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temáticas román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34" y="133877"/>
            <a:ext cx="8637698" cy="598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4312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lcu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993" y="1703676"/>
            <a:ext cx="5736070" cy="425770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8117633" y="5961379"/>
            <a:ext cx="2474203" cy="276999"/>
          </a:xfrm>
          <a:prstGeom prst="rect">
            <a:avLst/>
          </a:prstGeom>
        </p:spPr>
        <p:txBody>
          <a:bodyPr wrap="none">
            <a:spAutoFit/>
          </a:bodyPr>
          <a:lstStyle/>
          <a:p>
            <a:r>
              <a:rPr lang="es-CO" sz="1200" dirty="0" smtClean="0"/>
              <a:t>http://yamilegongora.blogspot.com/</a:t>
            </a:r>
            <a:endParaRPr lang="es-CO" sz="1200" dirty="0"/>
          </a:p>
        </p:txBody>
      </p:sp>
    </p:spTree>
    <p:extLst>
      <p:ext uri="{BB962C8B-B14F-4D97-AF65-F5344CB8AC3E}">
        <p14:creationId xmlns:p14="http://schemas.microsoft.com/office/powerpoint/2010/main" val="38587463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math.ucla.edu/~ronmiech/Calculus_Problems/32A/chap11/section6/723d47/IMG000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575" y="1291502"/>
            <a:ext cx="4352800" cy="399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527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Ljs_-Ju3Rc0/TZNWnHa80xI/AAAAAAAAAAc/YprXyRCrv7E/s1600/GammaRePl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818" y="520554"/>
            <a:ext cx="7331192" cy="540226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477000" y="6276108"/>
            <a:ext cx="6096000" cy="261610"/>
          </a:xfrm>
          <a:prstGeom prst="rect">
            <a:avLst/>
          </a:prstGeom>
        </p:spPr>
        <p:txBody>
          <a:bodyPr>
            <a:spAutoFit/>
          </a:bodyPr>
          <a:lstStyle/>
          <a:p>
            <a:r>
              <a:rPr lang="es-CO" sz="1100" dirty="0" smtClean="0"/>
              <a:t>http://matematicasceliaacebuche.blogspot.com/p/funciones-inreresantes.html</a:t>
            </a:r>
            <a:endParaRPr lang="es-CO" sz="1100" dirty="0"/>
          </a:p>
        </p:txBody>
      </p:sp>
    </p:spTree>
    <p:extLst>
      <p:ext uri="{BB962C8B-B14F-4D97-AF65-F5344CB8AC3E}">
        <p14:creationId xmlns:p14="http://schemas.microsoft.com/office/powerpoint/2010/main" val="388374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vc.ehu.es/campus/centros/farmacia/deptos-f/depme/apuntes/gracia/animadas/varias/sill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09165" y="780327"/>
            <a:ext cx="5225617" cy="522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7528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163472" y="993198"/>
            <a:ext cx="6897399" cy="4250571"/>
          </a:xfrm>
          <a:prstGeom prst="rect">
            <a:avLst/>
          </a:prstGeom>
        </p:spPr>
      </p:pic>
    </p:spTree>
    <p:extLst>
      <p:ext uri="{BB962C8B-B14F-4D97-AF65-F5344CB8AC3E}">
        <p14:creationId xmlns:p14="http://schemas.microsoft.com/office/powerpoint/2010/main" val="2262902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8017" y="0"/>
            <a:ext cx="11930927" cy="6724918"/>
          </a:xfrm>
          <a:prstGeom prst="rect">
            <a:avLst/>
          </a:prstGeom>
          <a:solidFill>
            <a:srgbClr val="E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pPr>
            <a:r>
              <a:rPr kumimoji="0" lang="es-CO" sz="2000" b="0" i="0" u="none" strike="noStrike" cap="none" normalizeH="0" baseline="0" dirty="0" smtClean="0">
                <a:ln>
                  <a:noFill/>
                </a:ln>
                <a:solidFill>
                  <a:srgbClr val="00007D"/>
                </a:solidFill>
                <a:effectLst/>
                <a:cs typeface="Arial" panose="020B0604020202020204" pitchFamily="34" charset="0"/>
              </a:rPr>
              <a:t>Se llama límite lateral por la izquierda de la función f en el punto x</a:t>
            </a:r>
            <a:r>
              <a:rPr kumimoji="0" lang="es-CO" sz="2000" b="0" i="0" u="none" strike="noStrike" cap="none" normalizeH="0" baseline="-30000" dirty="0" smtClean="0">
                <a:ln>
                  <a:noFill/>
                </a:ln>
                <a:solidFill>
                  <a:srgbClr val="00007D"/>
                </a:solidFill>
                <a:effectLst/>
                <a:cs typeface="Arial" panose="020B0604020202020204" pitchFamily="34" charset="0"/>
              </a:rPr>
              <a:t>0</a:t>
            </a:r>
            <a:r>
              <a:rPr kumimoji="0" lang="es-CO" sz="2000" b="0" i="0" u="none" strike="noStrike" cap="none" normalizeH="0" baseline="0" dirty="0" smtClean="0">
                <a:ln>
                  <a:noFill/>
                </a:ln>
                <a:solidFill>
                  <a:srgbClr val="00007D"/>
                </a:solidFill>
                <a:effectLst/>
                <a:cs typeface="Arial" panose="020B0604020202020204" pitchFamily="34" charset="0"/>
              </a:rPr>
              <a:t>,al valor al que tiende la función cuando los valores de x que se aproximan a x</a:t>
            </a:r>
            <a:r>
              <a:rPr kumimoji="0" lang="es-CO" sz="2000" b="0" i="0" u="none" strike="noStrike" cap="none" normalizeH="0" baseline="-30000" dirty="0" smtClean="0">
                <a:ln>
                  <a:noFill/>
                </a:ln>
                <a:solidFill>
                  <a:srgbClr val="00007D"/>
                </a:solidFill>
                <a:effectLst/>
                <a:cs typeface="Arial" panose="020B0604020202020204" pitchFamily="34" charset="0"/>
              </a:rPr>
              <a:t>0</a:t>
            </a:r>
            <a:r>
              <a:rPr kumimoji="0" lang="es-CO" sz="2000" b="0" i="0" u="none" strike="noStrike" cap="none" normalizeH="0" baseline="0" dirty="0" smtClean="0">
                <a:ln>
                  <a:noFill/>
                </a:ln>
                <a:solidFill>
                  <a:srgbClr val="00007D"/>
                </a:solidFill>
                <a:effectLst/>
                <a:cs typeface="Arial" panose="020B0604020202020204" pitchFamily="34" charset="0"/>
              </a:rPr>
              <a:t> son menores que x</a:t>
            </a:r>
            <a:r>
              <a:rPr kumimoji="0" lang="es-CO" sz="2000" b="0" i="0" u="none" strike="noStrike" cap="none" normalizeH="0" baseline="-30000" dirty="0" smtClean="0">
                <a:ln>
                  <a:noFill/>
                </a:ln>
                <a:solidFill>
                  <a:srgbClr val="00007D"/>
                </a:solidFill>
                <a:effectLst/>
                <a:cs typeface="Arial" panose="020B0604020202020204" pitchFamily="34" charset="0"/>
              </a:rPr>
              <a:t>0</a:t>
            </a:r>
            <a:r>
              <a:rPr kumimoji="0" lang="es-CO" sz="2000" b="0" i="0" u="none" strike="noStrike" cap="none" normalizeH="0" baseline="0" dirty="0" smtClean="0">
                <a:ln>
                  <a:noFill/>
                </a:ln>
                <a:solidFill>
                  <a:srgbClr val="00007D"/>
                </a:solidFill>
                <a:effectLst/>
                <a:cs typeface="Arial" panose="020B0604020202020204" pitchFamily="34" charset="0"/>
              </a:rPr>
              <a:t>. Lo expresamos con un signo - sobre el punto así:</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2400" b="0" i="0" u="none" strike="noStrike" cap="none" normalizeH="0" baseline="0" dirty="0" smtClean="0">
                <a:ln>
                  <a:noFill/>
                </a:ln>
                <a:solidFill>
                  <a:srgbClr val="00007D"/>
                </a:solidFill>
                <a:effectLst/>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2000" b="0" i="0" u="none" strike="noStrike" cap="none" normalizeH="0" baseline="0" dirty="0" smtClean="0">
                <a:ln>
                  <a:noFill/>
                </a:ln>
                <a:solidFill>
                  <a:srgbClr val="00007D"/>
                </a:solidFill>
                <a:effectLst/>
                <a:cs typeface="Arial" panose="020B0604020202020204" pitchFamily="34" charset="0"/>
              </a:rPr>
              <a:t>En el ejemplo,       </a:t>
            </a:r>
          </a:p>
          <a:p>
            <a:pPr marL="0" marR="0" lvl="0" indent="0" algn="just" defTabSz="914400" rtl="0" eaLnBrk="0" fontAlgn="base" latinLnBrk="0" hangingPunct="0">
              <a:lnSpc>
                <a:spcPct val="100000"/>
              </a:lnSpc>
              <a:spcBef>
                <a:spcPct val="0"/>
              </a:spcBef>
              <a:spcAft>
                <a:spcPct val="0"/>
              </a:spcAft>
              <a:buClrTx/>
              <a:buSzTx/>
              <a:buFontTx/>
              <a:buNone/>
              <a:tabLst/>
            </a:pPr>
            <a:endParaRPr lang="es-CO" sz="2000" dirty="0">
              <a:solidFill>
                <a:srgbClr val="00007D"/>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dirty="0" smtClean="0">
              <a:ln>
                <a:noFill/>
              </a:ln>
              <a:solidFill>
                <a:srgbClr val="00007D"/>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2000" b="0" i="0" u="none" strike="noStrike" cap="none" normalizeH="0" baseline="0" dirty="0" smtClean="0">
                <a:ln>
                  <a:noFill/>
                </a:ln>
                <a:solidFill>
                  <a:srgbClr val="00007D"/>
                </a:solidFill>
                <a:effectLst/>
                <a:cs typeface="Arial" panose="020B0604020202020204" pitchFamily="34" charset="0"/>
              </a:rPr>
              <a:t>            </a:t>
            </a:r>
            <a:endParaRPr kumimoji="0" lang="es-CO" sz="20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CO" sz="2000" b="0" i="0" u="none" strike="noStrike" cap="none" normalizeH="0" baseline="0" dirty="0" smtClean="0">
                <a:ln>
                  <a:noFill/>
                </a:ln>
                <a:solidFill>
                  <a:srgbClr val="00007D"/>
                </a:solidFill>
                <a:effectLst/>
                <a:cs typeface="Arial" panose="020B0604020202020204" pitchFamily="34" charset="0"/>
              </a:rPr>
              <a:t>Se llama límite lateral por la derecha de la función f en el punto x</a:t>
            </a:r>
            <a:r>
              <a:rPr kumimoji="0" lang="es-CO" sz="2000" b="0" i="0" u="none" strike="noStrike" cap="none" normalizeH="0" baseline="-30000" dirty="0" smtClean="0">
                <a:ln>
                  <a:noFill/>
                </a:ln>
                <a:solidFill>
                  <a:srgbClr val="00007D"/>
                </a:solidFill>
                <a:effectLst/>
                <a:cs typeface="Arial" panose="020B0604020202020204" pitchFamily="34" charset="0"/>
              </a:rPr>
              <a:t>0</a:t>
            </a:r>
            <a:r>
              <a:rPr kumimoji="0" lang="es-CO" sz="2000" b="0" i="0" u="none" strike="noStrike" cap="none" normalizeH="0" baseline="0" dirty="0" smtClean="0">
                <a:ln>
                  <a:noFill/>
                </a:ln>
                <a:solidFill>
                  <a:srgbClr val="00007D"/>
                </a:solidFill>
                <a:effectLst/>
                <a:cs typeface="Arial" panose="020B0604020202020204" pitchFamily="34" charset="0"/>
              </a:rPr>
              <a:t>,al valor al que tiende la función cuando los valores de x que se aproximan a x</a:t>
            </a:r>
            <a:r>
              <a:rPr kumimoji="0" lang="es-CO" sz="2000" b="0" i="0" u="none" strike="noStrike" cap="none" normalizeH="0" baseline="-30000" dirty="0" smtClean="0">
                <a:ln>
                  <a:noFill/>
                </a:ln>
                <a:solidFill>
                  <a:srgbClr val="00007D"/>
                </a:solidFill>
                <a:effectLst/>
                <a:cs typeface="Arial" panose="020B0604020202020204" pitchFamily="34" charset="0"/>
              </a:rPr>
              <a:t>0</a:t>
            </a:r>
            <a:r>
              <a:rPr kumimoji="0" lang="es-CO" sz="2000" b="0" i="0" u="none" strike="noStrike" cap="none" normalizeH="0" baseline="0" dirty="0" smtClean="0">
                <a:ln>
                  <a:noFill/>
                </a:ln>
                <a:solidFill>
                  <a:srgbClr val="00007D"/>
                </a:solidFill>
                <a:effectLst/>
                <a:cs typeface="Arial" panose="020B0604020202020204" pitchFamily="34" charset="0"/>
              </a:rPr>
              <a:t> son mayores que x</a:t>
            </a:r>
            <a:r>
              <a:rPr kumimoji="0" lang="es-CO" sz="2000" b="0" i="0" u="none" strike="noStrike" cap="none" normalizeH="0" baseline="-30000" dirty="0" smtClean="0">
                <a:ln>
                  <a:noFill/>
                </a:ln>
                <a:solidFill>
                  <a:srgbClr val="00007D"/>
                </a:solidFill>
                <a:effectLst/>
                <a:cs typeface="Arial" panose="020B0604020202020204" pitchFamily="34" charset="0"/>
              </a:rPr>
              <a:t>0</a:t>
            </a:r>
            <a:r>
              <a:rPr kumimoji="0" lang="es-CO" sz="2000" b="0" i="0" u="none" strike="noStrike" cap="none" normalizeH="0" baseline="0" dirty="0" smtClean="0">
                <a:ln>
                  <a:noFill/>
                </a:ln>
                <a:solidFill>
                  <a:srgbClr val="00007D"/>
                </a:solidFill>
                <a:effectLst/>
                <a:cs typeface="Arial" panose="020B0604020202020204" pitchFamily="34" charset="0"/>
              </a:rPr>
              <a:t>. Lo expresamos con un signo + sobre el punto así:</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sz="2000" b="0" i="0" u="none" strike="noStrike" cap="none" normalizeH="0" baseline="0" dirty="0" smtClean="0">
                <a:ln>
                  <a:noFill/>
                </a:ln>
                <a:solidFill>
                  <a:srgbClr val="00007D"/>
                </a:solidFill>
                <a:effectLst/>
                <a:latin typeface="Verdan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sz="2000" b="0" i="0" u="none" strike="noStrike" cap="none" normalizeH="0" baseline="0" dirty="0" smtClean="0">
                <a:ln>
                  <a:noFill/>
                </a:ln>
                <a:solidFill>
                  <a:srgbClr val="00007D"/>
                </a:solidFill>
                <a:effectLst/>
                <a:latin typeface="Verdana" panose="020B0604030504040204" pitchFamily="34" charset="0"/>
              </a:rPr>
              <a:t>En el ejemplo,</a:t>
            </a:r>
            <a:r>
              <a:rPr kumimoji="0" lang="es-CO" sz="2800" b="0" i="0" u="none" strike="noStrike" cap="none" normalizeH="0" baseline="0" dirty="0" smtClean="0">
                <a:ln>
                  <a:noFill/>
                </a:ln>
                <a:solidFill>
                  <a:srgbClr val="00007D"/>
                </a:solidFill>
                <a:effectLst/>
                <a:latin typeface="Verdan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s-CO" sz="2800" dirty="0">
              <a:solidFill>
                <a:srgbClr val="00007D"/>
              </a:solidFill>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sz="2000" b="0" i="0" u="none" strike="noStrike" cap="none" normalizeH="0" baseline="0" dirty="0" smtClean="0">
                <a:ln>
                  <a:noFill/>
                </a:ln>
                <a:solidFill>
                  <a:srgbClr val="00007D"/>
                </a:solidFill>
                <a:effectLst/>
                <a:latin typeface="Verdana" panose="020B0604030504040204" pitchFamily="34" charset="0"/>
              </a:rPr>
              <a:t> </a:t>
            </a:r>
            <a:r>
              <a:rPr kumimoji="0" lang="es-CO" sz="2800" b="0" i="0" u="none" strike="noStrike" cap="none" normalizeH="0" baseline="0" dirty="0" smtClean="0">
                <a:ln>
                  <a:noFill/>
                </a:ln>
                <a:solidFill>
                  <a:srgbClr val="00007D"/>
                </a:solidFill>
                <a:effectLst/>
                <a:latin typeface="Verdana" panose="020B0604030504040204" pitchFamily="34" charset="0"/>
              </a:rPr>
              <a:t>          </a:t>
            </a:r>
            <a:endParaRPr kumimoji="0" lang="es-CO"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es-CO" sz="2000" b="0" i="0" u="none" strike="noStrike" cap="none" normalizeH="0" baseline="0" dirty="0" smtClean="0">
                <a:ln>
                  <a:noFill/>
                </a:ln>
                <a:solidFill>
                  <a:srgbClr val="00007D"/>
                </a:solidFill>
                <a:effectLst/>
                <a:latin typeface="Verdana" panose="020B0604030504040204" pitchFamily="34" charset="0"/>
              </a:rPr>
              <a:t>El </a:t>
            </a:r>
            <a:r>
              <a:rPr kumimoji="0" lang="es-CO" sz="2000" b="1" i="0" u="none" strike="noStrike" cap="none" normalizeH="0" baseline="0" dirty="0" smtClean="0">
                <a:ln>
                  <a:noFill/>
                </a:ln>
                <a:solidFill>
                  <a:srgbClr val="00007D"/>
                </a:solidFill>
                <a:effectLst/>
                <a:latin typeface="Verdana" panose="020B0604030504040204" pitchFamily="34" charset="0"/>
              </a:rPr>
              <a:t>límite</a:t>
            </a:r>
            <a:r>
              <a:rPr kumimoji="0" lang="es-CO" sz="2000" b="0" i="0" u="none" strike="noStrike" cap="none" normalizeH="0" baseline="0" dirty="0" smtClean="0">
                <a:ln>
                  <a:noFill/>
                </a:ln>
                <a:solidFill>
                  <a:srgbClr val="00007D"/>
                </a:solidFill>
                <a:effectLst/>
                <a:latin typeface="Verdana" panose="020B0604030504040204" pitchFamily="34" charset="0"/>
              </a:rPr>
              <a:t> de una función en un punto </a:t>
            </a:r>
            <a:r>
              <a:rPr kumimoji="0" lang="es-CO" sz="2000" b="1" i="0" u="none" strike="noStrike" cap="none" normalizeH="0" baseline="0" dirty="0" smtClean="0">
                <a:ln>
                  <a:noFill/>
                </a:ln>
                <a:solidFill>
                  <a:srgbClr val="00007D"/>
                </a:solidFill>
                <a:effectLst/>
                <a:latin typeface="Verdana" panose="020B0604030504040204" pitchFamily="34" charset="0"/>
              </a:rPr>
              <a:t>existe</a:t>
            </a:r>
            <a:r>
              <a:rPr kumimoji="0" lang="es-CO" sz="2000" b="0" i="0" u="none" strike="noStrike" cap="none" normalizeH="0" baseline="0" dirty="0" smtClean="0">
                <a:ln>
                  <a:noFill/>
                </a:ln>
                <a:solidFill>
                  <a:srgbClr val="00007D"/>
                </a:solidFill>
                <a:effectLst/>
                <a:latin typeface="Verdana" panose="020B0604030504040204" pitchFamily="34" charset="0"/>
              </a:rPr>
              <a:t> si los </a:t>
            </a:r>
            <a:r>
              <a:rPr kumimoji="0" lang="es-CO" sz="2000" b="1" i="0" u="none" strike="noStrike" cap="none" normalizeH="0" baseline="0" dirty="0" smtClean="0">
                <a:ln>
                  <a:noFill/>
                </a:ln>
                <a:solidFill>
                  <a:srgbClr val="00007D"/>
                </a:solidFill>
                <a:effectLst/>
                <a:latin typeface="Verdana" panose="020B0604030504040204" pitchFamily="34" charset="0"/>
              </a:rPr>
              <a:t>dos límites laterales</a:t>
            </a:r>
            <a:r>
              <a:rPr kumimoji="0" lang="es-CO" sz="2000" b="0" i="0" u="none" strike="noStrike" cap="none" normalizeH="0" baseline="0" dirty="0" smtClean="0">
                <a:ln>
                  <a:noFill/>
                </a:ln>
                <a:solidFill>
                  <a:srgbClr val="00007D"/>
                </a:solidFill>
                <a:effectLst/>
                <a:latin typeface="Verdana" panose="020B0604030504040204" pitchFamily="34" charset="0"/>
              </a:rPr>
              <a:t> existen y </a:t>
            </a:r>
            <a:r>
              <a:rPr kumimoji="0" lang="es-CO" sz="2000" b="1" i="0" u="none" strike="noStrike" cap="none" normalizeH="0" baseline="0" dirty="0" smtClean="0">
                <a:ln>
                  <a:noFill/>
                </a:ln>
                <a:solidFill>
                  <a:srgbClr val="00007D"/>
                </a:solidFill>
                <a:effectLst/>
                <a:latin typeface="Verdana" panose="020B0604030504040204" pitchFamily="34" charset="0"/>
              </a:rPr>
              <a:t>coinciden</a:t>
            </a:r>
            <a:r>
              <a:rPr kumimoji="0" lang="es-CO" sz="2000" b="0" i="0" u="none" strike="noStrike" cap="none" normalizeH="0" baseline="0" dirty="0" smtClean="0">
                <a:ln>
                  <a:noFill/>
                </a:ln>
                <a:solidFill>
                  <a:srgbClr val="00007D"/>
                </a:solidFill>
                <a:effectLst/>
                <a:latin typeface="Verdana" panose="020B0604030504040204" pitchFamily="34" charset="0"/>
              </a:rPr>
              <a:t>. Así, en el ejemplo, el límite en 0 no existiría al no coincidir los límites laterales.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2100" b="0" i="0" u="none" strike="noStrike" cap="none" normalizeH="0" baseline="0" dirty="0" smtClean="0">
              <a:ln>
                <a:noFill/>
              </a:ln>
              <a:solidFill>
                <a:srgbClr val="00007D"/>
              </a:solidFill>
              <a:effectLst/>
              <a:latin typeface="Verdana" panose="020B0604030504040204" pitchFamily="34" charset="0"/>
            </a:endParaRPr>
          </a:p>
        </p:txBody>
      </p:sp>
      <p:pic>
        <p:nvPicPr>
          <p:cNvPr id="9218" name="Picture 2" descr="http://www.ieszaframagon.com/matematicas/matematicas2/limite_continua_b/eXe_LaTeX_math_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862013"/>
            <a:ext cx="7620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http://www.ieszaframagon.com/matematicas/matematicas2/limite_continua_b/eXe_LaTeX_math_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592" y="1027256"/>
            <a:ext cx="1392671" cy="4874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ieszaframagon.com/matematicas/matematicas2/limite_continua_b/eXe_LaTeX_math_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718" y="3777817"/>
            <a:ext cx="1387759" cy="6071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ieszaframagon.com/matematicas/matematicas2/limite_continua_b/eXe_LaTeX_math_1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984" y="1879313"/>
            <a:ext cx="1870652" cy="4520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www.ieszaframagon.com/matematicas/matematicas2/limite_continua_b/eXe_LaTeX_math_1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855" y="4705638"/>
            <a:ext cx="2012095" cy="520989"/>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6622473" y="6627168"/>
            <a:ext cx="6096000" cy="230832"/>
          </a:xfrm>
          <a:prstGeom prst="rect">
            <a:avLst/>
          </a:prstGeom>
        </p:spPr>
        <p:txBody>
          <a:bodyPr>
            <a:spAutoFit/>
          </a:bodyPr>
          <a:lstStyle/>
          <a:p>
            <a:r>
              <a:rPr lang="es-CO" sz="900" dirty="0"/>
              <a:t>http://www.ieszaframagon.com/matematicas/matematicas2/limite_continua_b/1_la_idea_intuitiva_de_lmite.html</a:t>
            </a:r>
            <a:endParaRPr lang="es-CO" dirty="0"/>
          </a:p>
        </p:txBody>
      </p:sp>
    </p:spTree>
    <p:extLst>
      <p:ext uri="{BB962C8B-B14F-4D97-AF65-F5344CB8AC3E}">
        <p14:creationId xmlns:p14="http://schemas.microsoft.com/office/powerpoint/2010/main" val="41984519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uitoto.udea.edu.co/Matematicas/limite/fig8.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981" y="2524556"/>
            <a:ext cx="5036707" cy="36366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1501052" y="689696"/>
            <a:ext cx="7824567" cy="1450831"/>
          </a:xfrm>
          <a:prstGeom prst="rect">
            <a:avLst/>
          </a:prstGeom>
        </p:spPr>
      </p:pic>
    </p:spTree>
    <p:extLst>
      <p:ext uri="{BB962C8B-B14F-4D97-AF65-F5344CB8AC3E}">
        <p14:creationId xmlns:p14="http://schemas.microsoft.com/office/powerpoint/2010/main" val="1438192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http://dc261.4shared.com/doc/z5PWY2FO/preview_html_1e5eff2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35" y="2245289"/>
            <a:ext cx="11242527" cy="412262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859935" y="483907"/>
            <a:ext cx="8472127" cy="1200329"/>
          </a:xfrm>
          <a:prstGeom prst="rect">
            <a:avLst/>
          </a:prstGeom>
          <a:noFill/>
        </p:spPr>
        <p:txBody>
          <a:bodyPr wrap="none" lIns="91440" tIns="45720" rIns="91440" bIns="45720">
            <a:spAutoFit/>
          </a:bodyPr>
          <a:lstStyle/>
          <a:p>
            <a:pPr algn="ctr"/>
            <a:r>
              <a:rPr lang="es-ES" sz="7200" b="1" dirty="0" smtClean="0">
                <a:ln w="6600">
                  <a:solidFill>
                    <a:schemeClr val="accent2"/>
                  </a:solidFill>
                  <a:prstDash val="solid"/>
                </a:ln>
                <a:solidFill>
                  <a:srgbClr val="FF0000"/>
                </a:solidFill>
                <a:effectLst>
                  <a:outerShdw dist="38100" dir="2700000" algn="tl" rotWithShape="0">
                    <a:schemeClr val="accent2"/>
                  </a:outerShdw>
                </a:effectLst>
              </a:rPr>
              <a:t>Límite de una función</a:t>
            </a:r>
            <a:endParaRPr lang="es-ES" sz="72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2687810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4627" y="1797627"/>
            <a:ext cx="11097491" cy="4401205"/>
          </a:xfrm>
          <a:prstGeom prst="rect">
            <a:avLst/>
          </a:prstGeom>
        </p:spPr>
        <p:txBody>
          <a:bodyPr wrap="square">
            <a:spAutoFit/>
          </a:bodyPr>
          <a:lstStyle/>
          <a:p>
            <a:r>
              <a:rPr lang="es-CO" sz="2800" dirty="0">
                <a:solidFill>
                  <a:srgbClr val="000000"/>
                </a:solidFill>
                <a:latin typeface="Arial" panose="020B0604020202020204" pitchFamily="34" charset="0"/>
                <a:cs typeface="Arial" panose="020B0604020202020204" pitchFamily="34" charset="0"/>
              </a:rPr>
              <a:t>Existen tres métodos para calcular el límite de una función, las cuales son:</a:t>
            </a:r>
            <a:r>
              <a:rPr lang="es-CO" sz="2800" dirty="0">
                <a:latin typeface="Arial" panose="020B0604020202020204" pitchFamily="34" charset="0"/>
                <a:cs typeface="Arial" panose="020B0604020202020204" pitchFamily="34" charset="0"/>
              </a:rPr>
              <a:t/>
            </a:r>
            <a:br>
              <a:rPr lang="es-CO" sz="2800" dirty="0">
                <a:latin typeface="Arial" panose="020B0604020202020204" pitchFamily="34" charset="0"/>
                <a:cs typeface="Arial" panose="020B0604020202020204" pitchFamily="34" charset="0"/>
              </a:rPr>
            </a:br>
            <a:r>
              <a:rPr lang="es-CO" sz="2800" dirty="0">
                <a:latin typeface="Arial" panose="020B0604020202020204" pitchFamily="34" charset="0"/>
                <a:cs typeface="Arial" panose="020B0604020202020204" pitchFamily="34" charset="0"/>
              </a:rPr>
              <a:t/>
            </a:r>
            <a:br>
              <a:rPr lang="es-CO" sz="2800" dirty="0">
                <a:latin typeface="Arial" panose="020B0604020202020204" pitchFamily="34" charset="0"/>
                <a:cs typeface="Arial" panose="020B0604020202020204" pitchFamily="34" charset="0"/>
              </a:rPr>
            </a:br>
            <a:r>
              <a:rPr lang="es-CO" sz="2800" b="1" dirty="0">
                <a:solidFill>
                  <a:srgbClr val="000000"/>
                </a:solidFill>
                <a:latin typeface="Arial" panose="020B0604020202020204" pitchFamily="34" charset="0"/>
                <a:cs typeface="Arial" panose="020B0604020202020204" pitchFamily="34" charset="0"/>
              </a:rPr>
              <a:t>1. Método numérico</a:t>
            </a:r>
            <a:r>
              <a:rPr lang="es-CO" sz="2800" dirty="0">
                <a:solidFill>
                  <a:srgbClr val="000000"/>
                </a:solidFill>
                <a:latin typeface="Arial" panose="020B0604020202020204" pitchFamily="34" charset="0"/>
                <a:cs typeface="Arial" panose="020B0604020202020204" pitchFamily="34" charset="0"/>
              </a:rPr>
              <a:t>, en donde se basa en construir una tabla de valores.</a:t>
            </a:r>
            <a:r>
              <a:rPr lang="es-CO" sz="2800" dirty="0">
                <a:latin typeface="Arial" panose="020B0604020202020204" pitchFamily="34" charset="0"/>
                <a:cs typeface="Arial" panose="020B0604020202020204" pitchFamily="34" charset="0"/>
              </a:rPr>
              <a:t/>
            </a:r>
            <a:br>
              <a:rPr lang="es-CO" sz="2800" dirty="0">
                <a:latin typeface="Arial" panose="020B0604020202020204" pitchFamily="34" charset="0"/>
                <a:cs typeface="Arial" panose="020B0604020202020204" pitchFamily="34" charset="0"/>
              </a:rPr>
            </a:br>
            <a:r>
              <a:rPr lang="es-CO" sz="2800" dirty="0">
                <a:latin typeface="Arial" panose="020B0604020202020204" pitchFamily="34" charset="0"/>
                <a:cs typeface="Arial" panose="020B0604020202020204" pitchFamily="34" charset="0"/>
              </a:rPr>
              <a:t/>
            </a:r>
            <a:br>
              <a:rPr lang="es-CO" sz="2800" dirty="0">
                <a:latin typeface="Arial" panose="020B0604020202020204" pitchFamily="34" charset="0"/>
                <a:cs typeface="Arial" panose="020B0604020202020204" pitchFamily="34" charset="0"/>
              </a:rPr>
            </a:br>
            <a:r>
              <a:rPr lang="es-CO" sz="2800" b="1" dirty="0">
                <a:solidFill>
                  <a:srgbClr val="000000"/>
                </a:solidFill>
                <a:latin typeface="Arial" panose="020B0604020202020204" pitchFamily="34" charset="0"/>
                <a:cs typeface="Arial" panose="020B0604020202020204" pitchFamily="34" charset="0"/>
              </a:rPr>
              <a:t>2. Método gráfico</a:t>
            </a:r>
            <a:r>
              <a:rPr lang="es-CO" sz="2800" dirty="0">
                <a:solidFill>
                  <a:srgbClr val="000000"/>
                </a:solidFill>
                <a:latin typeface="Arial" panose="020B0604020202020204" pitchFamily="34" charset="0"/>
                <a:cs typeface="Arial" panose="020B0604020202020204" pitchFamily="34" charset="0"/>
              </a:rPr>
              <a:t>, se basa en elaborar una gráfica a mano o con algún dispositivo tecnológico.</a:t>
            </a:r>
            <a:r>
              <a:rPr lang="es-CO" sz="2800" dirty="0">
                <a:latin typeface="Arial" panose="020B0604020202020204" pitchFamily="34" charset="0"/>
                <a:cs typeface="Arial" panose="020B0604020202020204" pitchFamily="34" charset="0"/>
              </a:rPr>
              <a:t/>
            </a:r>
            <a:br>
              <a:rPr lang="es-CO" sz="2800" dirty="0">
                <a:latin typeface="Arial" panose="020B0604020202020204" pitchFamily="34" charset="0"/>
                <a:cs typeface="Arial" panose="020B0604020202020204" pitchFamily="34" charset="0"/>
              </a:rPr>
            </a:br>
            <a:r>
              <a:rPr lang="es-CO" sz="2800" dirty="0">
                <a:latin typeface="Arial" panose="020B0604020202020204" pitchFamily="34" charset="0"/>
                <a:cs typeface="Arial" panose="020B0604020202020204" pitchFamily="34" charset="0"/>
              </a:rPr>
              <a:t/>
            </a:r>
            <a:br>
              <a:rPr lang="es-CO" sz="2800" dirty="0">
                <a:latin typeface="Arial" panose="020B0604020202020204" pitchFamily="34" charset="0"/>
                <a:cs typeface="Arial" panose="020B0604020202020204" pitchFamily="34" charset="0"/>
              </a:rPr>
            </a:br>
            <a:r>
              <a:rPr lang="es-CO" sz="2800" b="1" dirty="0">
                <a:solidFill>
                  <a:srgbClr val="000000"/>
                </a:solidFill>
                <a:latin typeface="Arial" panose="020B0604020202020204" pitchFamily="34" charset="0"/>
                <a:cs typeface="Arial" panose="020B0604020202020204" pitchFamily="34" charset="0"/>
              </a:rPr>
              <a:t>3. Método analítico</a:t>
            </a:r>
            <a:r>
              <a:rPr lang="es-CO" sz="2800" dirty="0">
                <a:solidFill>
                  <a:srgbClr val="000000"/>
                </a:solidFill>
                <a:latin typeface="Arial" panose="020B0604020202020204" pitchFamily="34" charset="0"/>
                <a:cs typeface="Arial" panose="020B0604020202020204" pitchFamily="34" charset="0"/>
              </a:rPr>
              <a:t>, en el cual se utiliza el álgebra o cálculo.</a:t>
            </a:r>
            <a:endParaRPr lang="es-CO" sz="2800" dirty="0">
              <a:latin typeface="Arial" panose="020B0604020202020204" pitchFamily="34" charset="0"/>
              <a:cs typeface="Arial" panose="020B0604020202020204" pitchFamily="34" charset="0"/>
            </a:endParaRPr>
          </a:p>
        </p:txBody>
      </p:sp>
      <p:sp>
        <p:nvSpPr>
          <p:cNvPr id="5" name="Rectángulo 4"/>
          <p:cNvSpPr/>
          <p:nvPr/>
        </p:nvSpPr>
        <p:spPr>
          <a:xfrm>
            <a:off x="654627" y="359216"/>
            <a:ext cx="7252244" cy="1107996"/>
          </a:xfrm>
          <a:prstGeom prst="rect">
            <a:avLst/>
          </a:prstGeom>
          <a:noFill/>
        </p:spPr>
        <p:txBody>
          <a:bodyPr wrap="square" lIns="91440" tIns="45720" rIns="91440" bIns="45720">
            <a:spAutoFit/>
          </a:bodyPr>
          <a:lstStyle/>
          <a:p>
            <a:pPr algn="ctr"/>
            <a:r>
              <a:rPr lang="es-ES" sz="6600" b="1" dirty="0" smtClean="0">
                <a:ln w="6600">
                  <a:solidFill>
                    <a:schemeClr val="accent2"/>
                  </a:solidFill>
                  <a:prstDash val="solid"/>
                </a:ln>
                <a:solidFill>
                  <a:srgbClr val="FF0000"/>
                </a:solidFill>
                <a:effectLst>
                  <a:outerShdw dist="38100" dir="2700000" algn="tl" rotWithShape="0">
                    <a:schemeClr val="accent2"/>
                  </a:outerShdw>
                </a:effectLst>
              </a:rPr>
              <a:t>Cálculo de límites</a:t>
            </a:r>
            <a:endParaRPr lang="es-ES" sz="66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3185314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alculo.cc/temas/temas_bachillerato/primero_ciencias_sociales/funciones/imagenes/teoria/clasificacion/clasificac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628" y="548444"/>
            <a:ext cx="8560317" cy="526025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957454" y="6169058"/>
            <a:ext cx="6096000" cy="253916"/>
          </a:xfrm>
          <a:prstGeom prst="rect">
            <a:avLst/>
          </a:prstGeom>
        </p:spPr>
        <p:txBody>
          <a:bodyPr>
            <a:spAutoFit/>
          </a:bodyPr>
          <a:lstStyle/>
          <a:p>
            <a:r>
              <a:rPr lang="es-CO" sz="1050" dirty="0"/>
              <a:t>http://calculo.cc/temas/temas_bachillerato/primero_ciencias_sociales/funciones/teoria/clasificacion.html</a:t>
            </a:r>
          </a:p>
        </p:txBody>
      </p:sp>
    </p:spTree>
    <p:extLst>
      <p:ext uri="{BB962C8B-B14F-4D97-AF65-F5344CB8AC3E}">
        <p14:creationId xmlns:p14="http://schemas.microsoft.com/office/powerpoint/2010/main" val="11363272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4.bp.blogspot.com/_pa9SwNuusWY/TTM5ff-VH1I/AAAAAAAAANA/lsDsAyGyAvs/s1600/limite_intuitiv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938" y="1444336"/>
            <a:ext cx="4600575" cy="4295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944590" y="6211669"/>
            <a:ext cx="6096000" cy="276999"/>
          </a:xfrm>
          <a:prstGeom prst="rect">
            <a:avLst/>
          </a:prstGeom>
        </p:spPr>
        <p:txBody>
          <a:bodyPr>
            <a:spAutoFit/>
          </a:bodyPr>
          <a:lstStyle/>
          <a:p>
            <a:r>
              <a:rPr lang="es-CO" sz="1200" dirty="0"/>
              <a:t>http://acadmate.blogspot.com/2011/01/idea-intuitiva-limite.html</a:t>
            </a:r>
          </a:p>
        </p:txBody>
      </p:sp>
      <p:sp>
        <p:nvSpPr>
          <p:cNvPr id="5" name="Rectangle 3"/>
          <p:cNvSpPr>
            <a:spLocks noChangeArrowheads="1"/>
          </p:cNvSpPr>
          <p:nvPr/>
        </p:nvSpPr>
        <p:spPr bwMode="auto">
          <a:xfrm>
            <a:off x="425302" y="1014077"/>
            <a:ext cx="5518298" cy="52322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b="0" i="0" u="none" strike="noStrike" cap="none" normalizeH="0" baseline="0" dirty="0" smtClean="0">
                <a:ln>
                  <a:noFill/>
                </a:ln>
                <a:solidFill>
                  <a:srgbClr val="000000"/>
                </a:solidFill>
                <a:effectLst/>
                <a:cs typeface="Arial" panose="020B0604020202020204" pitchFamily="34" charset="0"/>
              </a:rPr>
              <a:t>Considere la función f definida por:</a:t>
            </a:r>
          </a:p>
          <a:p>
            <a:pPr marL="0" marR="0" lvl="0" indent="0" algn="just" defTabSz="914400" rtl="0" eaLnBrk="0" fontAlgn="base" latinLnBrk="0" hangingPunct="0">
              <a:lnSpc>
                <a:spcPct val="100000"/>
              </a:lnSpc>
              <a:spcBef>
                <a:spcPct val="0"/>
              </a:spcBef>
              <a:spcAft>
                <a:spcPct val="0"/>
              </a:spcAft>
              <a:buClrTx/>
              <a:buSzTx/>
              <a:buFontTx/>
              <a:buNone/>
              <a:tabLst/>
            </a:pPr>
            <a:endParaRPr lang="es-CO" dirty="0">
              <a:solidFill>
                <a:srgbClr val="000000"/>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b="0" i="0" u="none" strike="noStrike" cap="none" normalizeH="0" baseline="0" dirty="0" smtClean="0">
              <a:ln>
                <a:noFill/>
              </a:ln>
              <a:solidFill>
                <a:srgbClr val="000000"/>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CO" dirty="0">
              <a:solidFill>
                <a:srgbClr val="000000"/>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b="0" i="0" u="none" strike="noStrike" cap="none" normalizeH="0" baseline="0" dirty="0" smtClean="0">
                <a:ln>
                  <a:noFill/>
                </a:ln>
                <a:solidFill>
                  <a:srgbClr val="000000"/>
                </a:solidFill>
                <a:effectLst/>
                <a:cs typeface="Arial" panose="020B0604020202020204" pitchFamily="34" charset="0"/>
              </a:rPr>
              <a:t/>
            </a:r>
            <a:br>
              <a:rPr kumimoji="0" lang="es-CO" b="0" i="0" u="none" strike="noStrike" cap="none" normalizeH="0" baseline="0" dirty="0" smtClean="0">
                <a:ln>
                  <a:noFill/>
                </a:ln>
                <a:solidFill>
                  <a:srgbClr val="000000"/>
                </a:solidFill>
                <a:effectLst/>
                <a:cs typeface="Arial" panose="020B0604020202020204" pitchFamily="34" charset="0"/>
              </a:rPr>
            </a:br>
            <a:endParaRPr kumimoji="0" lang="es-CO" b="0" i="0" u="none" strike="noStrike" cap="none" normalizeH="0" baseline="0" dirty="0" smtClean="0">
              <a:ln>
                <a:noFill/>
              </a:ln>
              <a:solidFill>
                <a:srgbClr val="000000"/>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b="0" i="0" u="none" strike="noStrike" cap="none" normalizeH="0" baseline="0" dirty="0" smtClean="0">
                <a:ln>
                  <a:noFill/>
                </a:ln>
                <a:solidFill>
                  <a:srgbClr val="000000"/>
                </a:solidFill>
                <a:effectLst/>
                <a:cs typeface="Arial" panose="020B0604020202020204" pitchFamily="34" charset="0"/>
              </a:rPr>
              <a:t>Se observa que la función está definida para todo número real, excepto para </a:t>
            </a:r>
            <a:r>
              <a:rPr kumimoji="0" lang="es-CO" sz="3200" b="0" i="1" u="none" strike="noStrike" cap="none" normalizeH="0" baseline="0" dirty="0" smtClean="0">
                <a:ln>
                  <a:noFill/>
                </a:ln>
                <a:solidFill>
                  <a:srgbClr val="000000"/>
                </a:solidFill>
                <a:effectLst/>
                <a:cs typeface="Arial" panose="020B0604020202020204" pitchFamily="34" charset="0"/>
              </a:rPr>
              <a:t>x</a:t>
            </a:r>
            <a:r>
              <a:rPr kumimoji="0" lang="es-CO" sz="3200" b="0" i="0" u="none" strike="noStrike" cap="none" normalizeH="0" baseline="0" dirty="0" smtClean="0">
                <a:ln>
                  <a:noFill/>
                </a:ln>
                <a:solidFill>
                  <a:srgbClr val="000000"/>
                </a:solidFill>
                <a:effectLst/>
                <a:cs typeface="Arial" panose="020B0604020202020204" pitchFamily="34" charset="0"/>
              </a:rPr>
              <a:t>=1</a:t>
            </a:r>
            <a:endParaRPr kumimoji="0" lang="es-CO"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b="0" i="0" u="none" strike="noStrike" cap="none" normalizeH="0" baseline="0" dirty="0" smtClean="0">
                <a:ln>
                  <a:noFill/>
                </a:ln>
                <a:solidFill>
                  <a:srgbClr val="000000"/>
                </a:solidFill>
                <a:effectLst/>
                <a:cs typeface="Arial" panose="020B0604020202020204" pitchFamily="34" charset="0"/>
              </a:rPr>
              <a:t>Interesa observar el comportamiento de la función </a:t>
            </a:r>
            <a:r>
              <a:rPr kumimoji="0" lang="es-CO" sz="3200" b="0" i="1" u="none" strike="noStrike" cap="none" normalizeH="0" baseline="0" dirty="0" smtClean="0">
                <a:ln>
                  <a:noFill/>
                </a:ln>
                <a:solidFill>
                  <a:srgbClr val="000000"/>
                </a:solidFill>
                <a:effectLst/>
                <a:cs typeface="Arial" panose="020B0604020202020204" pitchFamily="34" charset="0"/>
              </a:rPr>
              <a:t>f</a:t>
            </a:r>
            <a:r>
              <a:rPr kumimoji="0" lang="es-CO" b="0" i="0" u="none" strike="noStrike" cap="none" normalizeH="0" baseline="0" dirty="0" smtClean="0">
                <a:ln>
                  <a:noFill/>
                </a:ln>
                <a:solidFill>
                  <a:srgbClr val="000000"/>
                </a:solidFill>
                <a:effectLst/>
                <a:cs typeface="Arial" panose="020B0604020202020204" pitchFamily="34" charset="0"/>
              </a:rPr>
              <a:t> para los valores de </a:t>
            </a:r>
            <a:r>
              <a:rPr kumimoji="0" lang="es-CO" sz="3200" b="0" i="1" u="none" strike="noStrike" cap="none" normalizeH="0" baseline="0" dirty="0" smtClean="0">
                <a:ln>
                  <a:noFill/>
                </a:ln>
                <a:solidFill>
                  <a:srgbClr val="000000"/>
                </a:solidFill>
                <a:effectLst/>
                <a:cs typeface="Arial" panose="020B0604020202020204" pitchFamily="34" charset="0"/>
              </a:rPr>
              <a:t>x</a:t>
            </a:r>
            <a:r>
              <a:rPr kumimoji="0" lang="es-CO" b="0" i="0" u="none" strike="noStrike" cap="none" normalizeH="0" baseline="0" dirty="0" smtClean="0">
                <a:ln>
                  <a:noFill/>
                </a:ln>
                <a:solidFill>
                  <a:srgbClr val="000000"/>
                </a:solidFill>
                <a:effectLst/>
                <a:cs typeface="Arial" panose="020B0604020202020204" pitchFamily="34" charset="0"/>
              </a:rPr>
              <a:t>, "cercanos a 1", pero no iguales a 1. Esto es, los valores de </a:t>
            </a:r>
            <a:r>
              <a:rPr kumimoji="0" lang="es-CO" sz="3200" b="0" i="1" u="none" strike="noStrike" cap="none" normalizeH="0" baseline="0" dirty="0" smtClean="0">
                <a:ln>
                  <a:noFill/>
                </a:ln>
                <a:solidFill>
                  <a:srgbClr val="000000"/>
                </a:solidFill>
                <a:effectLst/>
                <a:cs typeface="Arial" panose="020B0604020202020204" pitchFamily="34" charset="0"/>
              </a:rPr>
              <a:t>x</a:t>
            </a:r>
            <a:r>
              <a:rPr kumimoji="0" lang="es-CO" b="0" i="0" u="none" strike="noStrike" cap="none" normalizeH="0" baseline="0" dirty="0" smtClean="0">
                <a:ln>
                  <a:noFill/>
                </a:ln>
                <a:solidFill>
                  <a:srgbClr val="000000"/>
                </a:solidFill>
                <a:effectLst/>
                <a:cs typeface="Arial" panose="020B0604020202020204" pitchFamily="34" charset="0"/>
              </a:rPr>
              <a:t> "menores que 1" (</a:t>
            </a:r>
            <a:r>
              <a:rPr kumimoji="0" lang="es-CO" sz="3200" b="0" i="1" u="none" strike="noStrike" cap="none" normalizeH="0" baseline="0" dirty="0" smtClean="0">
                <a:ln>
                  <a:noFill/>
                </a:ln>
                <a:solidFill>
                  <a:srgbClr val="000000"/>
                </a:solidFill>
                <a:effectLst/>
                <a:cs typeface="Arial" panose="020B0604020202020204" pitchFamily="34" charset="0"/>
              </a:rPr>
              <a:t>x</a:t>
            </a:r>
            <a:r>
              <a:rPr kumimoji="0" lang="es-CO" b="0" i="0" u="none" strike="noStrike" cap="none" normalizeH="0" baseline="0" dirty="0" smtClean="0">
                <a:ln>
                  <a:noFill/>
                </a:ln>
                <a:solidFill>
                  <a:srgbClr val="000000"/>
                </a:solidFill>
                <a:effectLst/>
                <a:cs typeface="Arial" panose="020B0604020202020204" pitchFamily="34" charset="0"/>
              </a:rPr>
              <a:t> por la izquierda de 1) y los valores de </a:t>
            </a:r>
            <a:r>
              <a:rPr kumimoji="0" lang="es-CO" sz="3200" b="0" i="1" u="none" strike="noStrike" cap="none" normalizeH="0" baseline="0" dirty="0" smtClean="0">
                <a:ln>
                  <a:noFill/>
                </a:ln>
                <a:solidFill>
                  <a:srgbClr val="000000"/>
                </a:solidFill>
                <a:effectLst/>
                <a:cs typeface="Arial" panose="020B0604020202020204" pitchFamily="34" charset="0"/>
              </a:rPr>
              <a:t>x</a:t>
            </a:r>
            <a:r>
              <a:rPr kumimoji="0" lang="es-CO" b="0" i="0" u="none" strike="noStrike" cap="none" normalizeH="0" baseline="0" dirty="0" smtClean="0">
                <a:ln>
                  <a:noFill/>
                </a:ln>
                <a:solidFill>
                  <a:srgbClr val="000000"/>
                </a:solidFill>
                <a:effectLst/>
                <a:cs typeface="Arial" panose="020B0604020202020204" pitchFamily="34" charset="0"/>
              </a:rPr>
              <a:t> "mayores que 1" (</a:t>
            </a:r>
            <a:r>
              <a:rPr kumimoji="0" lang="es-CO" sz="3200" b="0" i="1" u="none" strike="noStrike" cap="none" normalizeH="0" baseline="0" dirty="0" smtClean="0">
                <a:ln>
                  <a:noFill/>
                </a:ln>
                <a:solidFill>
                  <a:srgbClr val="000000"/>
                </a:solidFill>
                <a:effectLst/>
                <a:cs typeface="Arial" panose="020B0604020202020204" pitchFamily="34" charset="0"/>
              </a:rPr>
              <a:t>x</a:t>
            </a:r>
            <a:r>
              <a:rPr kumimoji="0" lang="es-CO" b="0" i="0" u="none" strike="noStrike" cap="none" normalizeH="0" baseline="0" dirty="0" smtClean="0">
                <a:ln>
                  <a:noFill/>
                </a:ln>
                <a:solidFill>
                  <a:srgbClr val="000000"/>
                </a:solidFill>
                <a:effectLst/>
                <a:cs typeface="Arial" panose="020B0604020202020204" pitchFamily="34" charset="0"/>
              </a:rPr>
              <a:t> por la derecha).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b="0" i="0" u="none" strike="noStrike" cap="none" normalizeH="0" baseline="0" dirty="0" smtClean="0">
                <a:ln>
                  <a:noFill/>
                </a:ln>
                <a:solidFill>
                  <a:srgbClr val="000000"/>
                </a:solidFill>
                <a:effectLst/>
                <a:cs typeface="Arial" panose="020B0604020202020204" pitchFamily="34" charset="0"/>
              </a:rPr>
              <a:t>Las siguientes tablas muestran algunos resultados:</a:t>
            </a:r>
            <a:endParaRPr kumimoji="0" lang="es-CO" sz="4400" b="0" i="0" u="none" strike="noStrike" cap="none" normalizeH="0" baseline="0" dirty="0" smtClean="0">
              <a:ln>
                <a:noFill/>
              </a:ln>
              <a:solidFill>
                <a:schemeClr val="tx1"/>
              </a:solidFill>
              <a:effectLst/>
              <a:cs typeface="Arial" panose="020B0604020202020204" pitchFamily="34" charset="0"/>
            </a:endParaRPr>
          </a:p>
        </p:txBody>
      </p:sp>
      <p:pic>
        <p:nvPicPr>
          <p:cNvPr id="6" name="Imagen 5"/>
          <p:cNvPicPr>
            <a:picLocks noChangeAspect="1"/>
          </p:cNvPicPr>
          <p:nvPr/>
        </p:nvPicPr>
        <p:blipFill>
          <a:blip r:embed="rId3"/>
          <a:stretch>
            <a:fillRect/>
          </a:stretch>
        </p:blipFill>
        <p:spPr>
          <a:xfrm>
            <a:off x="1965473" y="1806095"/>
            <a:ext cx="2699770" cy="735086"/>
          </a:xfrm>
          <a:prstGeom prst="rect">
            <a:avLst/>
          </a:prstGeom>
        </p:spPr>
      </p:pic>
      <p:sp>
        <p:nvSpPr>
          <p:cNvPr id="2" name="Rectángulo 1"/>
          <p:cNvSpPr/>
          <p:nvPr/>
        </p:nvSpPr>
        <p:spPr>
          <a:xfrm>
            <a:off x="425302" y="248736"/>
            <a:ext cx="3579826" cy="523220"/>
          </a:xfrm>
          <a:prstGeom prst="rect">
            <a:avLst/>
          </a:prstGeom>
        </p:spPr>
        <p:txBody>
          <a:bodyPr wrap="none">
            <a:spAutoFit/>
          </a:bodyPr>
          <a:lstStyle/>
          <a:p>
            <a:r>
              <a:rPr lang="es-CO" sz="2800" b="1" dirty="0">
                <a:solidFill>
                  <a:srgbClr val="FF0000"/>
                </a:solidFill>
                <a:latin typeface="Arial" panose="020B0604020202020204" pitchFamily="34" charset="0"/>
                <a:cs typeface="Arial" panose="020B0604020202020204" pitchFamily="34" charset="0"/>
              </a:rPr>
              <a:t>1. Método numérico</a:t>
            </a:r>
            <a:endParaRPr lang="es-CO" sz="2800" dirty="0">
              <a:solidFill>
                <a:srgbClr val="FF0000"/>
              </a:solidFill>
            </a:endParaRPr>
          </a:p>
        </p:txBody>
      </p:sp>
    </p:spTree>
    <p:extLst>
      <p:ext uri="{BB962C8B-B14F-4D97-AF65-F5344CB8AC3E}">
        <p14:creationId xmlns:p14="http://schemas.microsoft.com/office/powerpoint/2010/main" val="6833410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872836" y="439003"/>
            <a:ext cx="10422082" cy="57617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0"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sz="2000" b="0" i="0" u="none" strike="noStrike" cap="none" normalizeH="0" baseline="0" dirty="0" smtClean="0">
                <a:ln>
                  <a:noFill/>
                </a:ln>
                <a:solidFill>
                  <a:srgbClr val="222222"/>
                </a:solidFill>
                <a:effectLst/>
                <a:cs typeface="Arial" panose="020B0604020202020204" pitchFamily="34" charset="0"/>
              </a:rPr>
              <a:t>En ambas tablas se observa que, conforme "x se aproxima al valor 1", por la derecha y por la izquierda, la función </a:t>
            </a:r>
            <a:r>
              <a:rPr kumimoji="0" lang="es-CO" sz="3600" b="0" i="1" u="none" strike="noStrike" cap="none" normalizeH="0" baseline="0" dirty="0" smtClean="0">
                <a:ln>
                  <a:noFill/>
                </a:ln>
                <a:solidFill>
                  <a:srgbClr val="222222"/>
                </a:solidFill>
                <a:effectLst/>
                <a:cs typeface="Arial" panose="020B0604020202020204" pitchFamily="34" charset="0"/>
              </a:rPr>
              <a:t>f</a:t>
            </a:r>
            <a:r>
              <a:rPr kumimoji="0" lang="es-CO" sz="3600" b="0" i="0" u="none" strike="noStrike" cap="none" normalizeH="0" baseline="0" dirty="0" smtClean="0">
                <a:ln>
                  <a:noFill/>
                </a:ln>
                <a:solidFill>
                  <a:srgbClr val="222222"/>
                </a:solidFill>
                <a:effectLst/>
                <a:cs typeface="Arial" panose="020B0604020202020204" pitchFamily="34" charset="0"/>
              </a:rPr>
              <a:t>(</a:t>
            </a:r>
            <a:r>
              <a:rPr kumimoji="0" lang="es-CO" sz="3600" b="0" i="1" u="none" strike="noStrike" cap="none" normalizeH="0" baseline="0" dirty="0" smtClean="0">
                <a:ln>
                  <a:noFill/>
                </a:ln>
                <a:solidFill>
                  <a:srgbClr val="222222"/>
                </a:solidFill>
                <a:effectLst/>
                <a:cs typeface="Arial" panose="020B0604020202020204" pitchFamily="34" charset="0"/>
              </a:rPr>
              <a:t>x</a:t>
            </a:r>
            <a:r>
              <a:rPr kumimoji="0" lang="es-CO" sz="3600" b="0" i="0" u="none" strike="noStrike" cap="none" normalizeH="0" baseline="0" dirty="0" smtClean="0">
                <a:ln>
                  <a:noFill/>
                </a:ln>
                <a:solidFill>
                  <a:srgbClr val="222222"/>
                </a:solidFill>
                <a:effectLst/>
                <a:cs typeface="Arial" panose="020B0604020202020204" pitchFamily="34" charset="0"/>
              </a:rPr>
              <a:t>)</a:t>
            </a:r>
            <a:r>
              <a:rPr kumimoji="0" lang="es-CO" sz="2000" b="0" i="0" u="none" strike="noStrike" cap="none" normalizeH="0" baseline="0" dirty="0" smtClean="0">
                <a:ln>
                  <a:noFill/>
                </a:ln>
                <a:solidFill>
                  <a:srgbClr val="222222"/>
                </a:solidFill>
                <a:effectLst/>
                <a:cs typeface="Arial" panose="020B0604020202020204" pitchFamily="34" charset="0"/>
              </a:rPr>
              <a:t>, toma valores cada vez, "más cercanos a 5".</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2000" b="0" i="0" u="none" strike="noStrike" cap="none" normalizeH="0" baseline="0" dirty="0" smtClean="0">
                <a:ln>
                  <a:noFill/>
                </a:ln>
                <a:solidFill>
                  <a:srgbClr val="000000"/>
                </a:solidFill>
                <a:effectLst/>
                <a:cs typeface="Arial" panose="020B0604020202020204" pitchFamily="34" charset="0"/>
              </a:rPr>
              <a:t>Esto es, en la medida que se restringe el dominio de la función a valores "cercanos a 1", el conjunto de imágenes (o valores que toma la función) "se acerca cada vez más a 5".</a:t>
            </a:r>
            <a:endParaRPr kumimoji="0" lang="es-CO" sz="20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2000" b="0" i="0" u="none" strike="noStrike" cap="none" normalizeH="0" baseline="0" dirty="0" smtClean="0">
                <a:ln>
                  <a:noFill/>
                </a:ln>
                <a:solidFill>
                  <a:srgbClr val="000000"/>
                </a:solidFill>
                <a:effectLst/>
                <a:cs typeface="Arial" panose="020B0604020202020204" pitchFamily="34" charset="0"/>
              </a:rPr>
              <a:t>El hecho de que:</a:t>
            </a:r>
            <a:endParaRPr kumimoji="0" lang="es-CO" sz="20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sz="2000" b="0" i="0" u="none" strike="noStrike" cap="none" normalizeH="0" baseline="0" dirty="0" smtClean="0">
                <a:ln>
                  <a:noFill/>
                </a:ln>
                <a:solidFill>
                  <a:srgbClr val="000000"/>
                </a:solidFill>
                <a:effectLst/>
                <a:cs typeface="Arial" panose="020B0604020202020204" pitchFamily="34" charset="0"/>
              </a:rPr>
              <a:t>"x se acerque o aproxime a 1", se simboliza como: </a:t>
            </a:r>
            <a:r>
              <a:rPr kumimoji="0" lang="es-CO" sz="3600" b="0" i="1" u="none" strike="noStrike" cap="none" normalizeH="0" baseline="0" dirty="0" smtClean="0">
                <a:ln>
                  <a:noFill/>
                </a:ln>
                <a:solidFill>
                  <a:srgbClr val="000000"/>
                </a:solidFill>
                <a:effectLst/>
                <a:cs typeface="Arial" panose="020B0604020202020204" pitchFamily="34" charset="0"/>
              </a:rPr>
              <a:t>x</a:t>
            </a:r>
            <a:r>
              <a:rPr kumimoji="0" lang="es-CO" sz="3600" b="0" i="0" u="none" strike="noStrike" cap="none" normalizeH="0" baseline="0" dirty="0" smtClean="0">
                <a:ln>
                  <a:noFill/>
                </a:ln>
                <a:solidFill>
                  <a:srgbClr val="000000"/>
                </a:solidFill>
                <a:effectLst/>
                <a:cs typeface="Arial" panose="020B0604020202020204" pitchFamily="34" charset="0"/>
              </a:rPr>
              <a:t>→1</a:t>
            </a:r>
            <a:r>
              <a:rPr kumimoji="0" lang="es-CO" sz="2000" b="0" i="0" u="none" strike="noStrike" cap="none" normalizeH="0" baseline="0" dirty="0" smtClean="0">
                <a:ln>
                  <a:noFill/>
                </a:ln>
                <a:solidFill>
                  <a:srgbClr val="000000"/>
                </a:solidFill>
                <a:effectLst/>
                <a:cs typeface="Arial" panose="020B0604020202020204" pitchFamily="34" charset="0"/>
              </a:rPr>
              <a:t>, </a:t>
            </a:r>
            <a:endParaRPr kumimoji="0" lang="es-CO" sz="2000" b="0" i="0" u="none" strike="noStrike" cap="none" normalizeH="0" baseline="0" dirty="0" smtClean="0">
              <a:ln>
                <a:noFill/>
              </a:ln>
              <a:solidFill>
                <a:srgbClr val="222222"/>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sz="2000" b="0" i="0" u="none" strike="noStrike" cap="none" normalizeH="0" baseline="0" dirty="0" smtClean="0">
                <a:ln>
                  <a:noFill/>
                </a:ln>
                <a:solidFill>
                  <a:srgbClr val="000000"/>
                </a:solidFill>
                <a:effectLst/>
                <a:cs typeface="Arial" panose="020B0604020202020204" pitchFamily="34" charset="0"/>
              </a:rPr>
              <a:t>"f(x) tiende a 5", se simboliza como </a:t>
            </a:r>
            <a:r>
              <a:rPr kumimoji="0" lang="es-CO" sz="3600" b="0" i="1" u="none" strike="noStrike" cap="none" normalizeH="0" baseline="0" dirty="0" smtClean="0">
                <a:ln>
                  <a:noFill/>
                </a:ln>
                <a:solidFill>
                  <a:srgbClr val="000000"/>
                </a:solidFill>
                <a:effectLst/>
                <a:cs typeface="Arial" panose="020B0604020202020204" pitchFamily="34" charset="0"/>
              </a:rPr>
              <a:t>f</a:t>
            </a:r>
            <a:r>
              <a:rPr kumimoji="0" lang="es-CO" sz="3600" b="0" i="0" u="none" strike="noStrike" cap="none" normalizeH="0" baseline="0" dirty="0" smtClean="0">
                <a:ln>
                  <a:noFill/>
                </a:ln>
                <a:solidFill>
                  <a:srgbClr val="000000"/>
                </a:solidFill>
                <a:effectLst/>
                <a:cs typeface="Arial" panose="020B0604020202020204" pitchFamily="34" charset="0"/>
              </a:rPr>
              <a:t>(</a:t>
            </a:r>
            <a:r>
              <a:rPr kumimoji="0" lang="es-CO" sz="3600" b="0" i="1" u="none" strike="noStrike" cap="none" normalizeH="0" baseline="0" dirty="0" smtClean="0">
                <a:ln>
                  <a:noFill/>
                </a:ln>
                <a:solidFill>
                  <a:srgbClr val="000000"/>
                </a:solidFill>
                <a:effectLst/>
                <a:cs typeface="Arial" panose="020B0604020202020204" pitchFamily="34" charset="0"/>
              </a:rPr>
              <a:t>x</a:t>
            </a:r>
            <a:r>
              <a:rPr kumimoji="0" lang="es-CO" sz="3600" b="0" i="0" u="none" strike="noStrike" cap="none" normalizeH="0" baseline="0" dirty="0" smtClean="0">
                <a:ln>
                  <a:noFill/>
                </a:ln>
                <a:solidFill>
                  <a:srgbClr val="000000"/>
                </a:solidFill>
                <a:effectLst/>
                <a:cs typeface="Arial" panose="020B0604020202020204" pitchFamily="34" charset="0"/>
              </a:rPr>
              <a:t>)→5</a:t>
            </a:r>
            <a:endParaRPr kumimoji="0" lang="es-CO" sz="4000" b="0" i="0" u="none" strike="noStrike" cap="none" normalizeH="0" baseline="0" dirty="0" smtClean="0">
              <a:ln>
                <a:noFill/>
              </a:ln>
              <a:solidFill>
                <a:srgbClr val="222222"/>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2000" b="0" i="0" u="none" strike="noStrike" cap="none" normalizeH="0" baseline="0" dirty="0" smtClean="0">
                <a:ln>
                  <a:noFill/>
                </a:ln>
                <a:solidFill>
                  <a:srgbClr val="000000"/>
                </a:solidFill>
                <a:effectLst/>
                <a:cs typeface="Arial" panose="020B0604020202020204" pitchFamily="34" charset="0"/>
              </a:rPr>
              <a:t>Utilizando la notación de límite se escribe: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2000" b="0" i="0" u="none" strike="noStrike" cap="none" normalizeH="0" baseline="0" dirty="0" smtClean="0">
                <a:ln>
                  <a:noFill/>
                </a:ln>
                <a:solidFill>
                  <a:srgbClr val="000000"/>
                </a:solidFill>
                <a:effectLst/>
                <a:cs typeface="Arial" panose="020B0604020202020204" pitchFamily="34" charset="0"/>
              </a:rPr>
              <a:t/>
            </a:r>
            <a:br>
              <a:rPr kumimoji="0" lang="es-CO" sz="2000" b="0" i="0" u="none" strike="noStrike" cap="none" normalizeH="0" baseline="0" dirty="0" smtClean="0">
                <a:ln>
                  <a:noFill/>
                </a:ln>
                <a:solidFill>
                  <a:srgbClr val="000000"/>
                </a:solidFill>
                <a:effectLst/>
                <a:cs typeface="Arial" panose="020B0604020202020204" pitchFamily="34" charset="0"/>
              </a:rPr>
            </a:br>
            <a:r>
              <a:rPr kumimoji="0" lang="es-CO" sz="3600" b="0" i="0" u="none" strike="noStrike" cap="none" normalizeH="0" baseline="0" dirty="0" smtClean="0">
                <a:ln>
                  <a:noFill/>
                </a:ln>
                <a:solidFill>
                  <a:srgbClr val="000000"/>
                </a:solidFill>
                <a:effectLst/>
                <a:cs typeface="Arial" panose="020B0604020202020204" pitchFamily="34" charset="0"/>
              </a:rPr>
              <a:t>lim</a:t>
            </a:r>
            <a:r>
              <a:rPr kumimoji="0" lang="es-CO" b="0" i="1" u="none" strike="noStrike" cap="none" normalizeH="0" baseline="0" dirty="0" smtClean="0">
                <a:ln>
                  <a:noFill/>
                </a:ln>
                <a:solidFill>
                  <a:srgbClr val="000000"/>
                </a:solidFill>
                <a:effectLst/>
                <a:cs typeface="Arial" panose="020B0604020202020204" pitchFamily="34" charset="0"/>
              </a:rPr>
              <a:t>x</a:t>
            </a:r>
            <a:r>
              <a:rPr kumimoji="0" lang="es-CO" b="0" i="0" u="none" strike="noStrike" cap="none" normalizeH="0" baseline="0" dirty="0" smtClean="0">
                <a:ln>
                  <a:noFill/>
                </a:ln>
                <a:solidFill>
                  <a:srgbClr val="000000"/>
                </a:solidFill>
                <a:effectLst/>
                <a:cs typeface="Arial" panose="020B0604020202020204" pitchFamily="34" charset="0"/>
              </a:rPr>
              <a:t>→1</a:t>
            </a:r>
            <a:r>
              <a:rPr kumimoji="0" lang="es-CO" sz="3600" b="0" i="1" u="none" strike="noStrike" cap="none" normalizeH="0" baseline="0" dirty="0" smtClean="0">
                <a:ln>
                  <a:noFill/>
                </a:ln>
                <a:solidFill>
                  <a:srgbClr val="000000"/>
                </a:solidFill>
                <a:effectLst/>
                <a:cs typeface="Arial" panose="020B0604020202020204" pitchFamily="34" charset="0"/>
              </a:rPr>
              <a:t>f</a:t>
            </a:r>
            <a:r>
              <a:rPr kumimoji="0" lang="es-CO" sz="3600" b="0" i="0" u="none" strike="noStrike" cap="none" normalizeH="0" baseline="0" dirty="0" smtClean="0">
                <a:ln>
                  <a:noFill/>
                </a:ln>
                <a:solidFill>
                  <a:srgbClr val="000000"/>
                </a:solidFill>
                <a:effectLst/>
                <a:cs typeface="Arial" panose="020B0604020202020204" pitchFamily="34" charset="0"/>
              </a:rPr>
              <a:t>(</a:t>
            </a:r>
            <a:r>
              <a:rPr kumimoji="0" lang="es-CO" sz="3600" b="0" i="1" u="none" strike="noStrike" cap="none" normalizeH="0" baseline="0" dirty="0" smtClean="0">
                <a:ln>
                  <a:noFill/>
                </a:ln>
                <a:solidFill>
                  <a:srgbClr val="000000"/>
                </a:solidFill>
                <a:effectLst/>
                <a:cs typeface="Arial" panose="020B0604020202020204" pitchFamily="34" charset="0"/>
              </a:rPr>
              <a:t>x</a:t>
            </a:r>
            <a:r>
              <a:rPr kumimoji="0" lang="es-CO" sz="3600" b="0" i="0" u="none" strike="noStrike" cap="none" normalizeH="0" baseline="0" dirty="0" smtClean="0">
                <a:ln>
                  <a:noFill/>
                </a:ln>
                <a:solidFill>
                  <a:srgbClr val="000000"/>
                </a:solidFill>
                <a:effectLst/>
                <a:cs typeface="Arial" panose="020B0604020202020204" pitchFamily="34" charset="0"/>
              </a:rPr>
              <a:t>)=5</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sz="20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2000" b="0" i="0" u="none" strike="noStrike" cap="none" normalizeH="0" baseline="0" dirty="0" smtClean="0">
                <a:ln>
                  <a:noFill/>
                </a:ln>
                <a:solidFill>
                  <a:srgbClr val="000000"/>
                </a:solidFill>
                <a:effectLst/>
                <a:cs typeface="Arial" panose="020B0604020202020204" pitchFamily="34" charset="0"/>
              </a:rPr>
              <a:t>Lo anterior se lee: "el límite de la función, cuando x tiende a 1, es igual a 5. </a:t>
            </a:r>
            <a:endParaRPr kumimoji="0" lang="es-CO" sz="2000" b="0" i="0" u="none" strike="noStrike" cap="none" normalizeH="0" baseline="0" dirty="0" smtClean="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sz="2000" b="0" i="0" u="none" strike="noStrike" cap="none" normalizeH="0" baseline="0" dirty="0" smtClean="0">
                <a:ln>
                  <a:noFill/>
                </a:ln>
                <a:solidFill>
                  <a:srgbClr val="000000"/>
                </a:solidFill>
                <a:effectLst/>
                <a:cs typeface="Arial" panose="020B0604020202020204" pitchFamily="34" charset="0"/>
              </a:rPr>
              <a:t>La siguiente gráfica, corresponde a la función f, </a:t>
            </a:r>
            <a:r>
              <a:rPr kumimoji="0" lang="es-CO" sz="2000" b="0" i="0" u="none" strike="noStrike" cap="none" normalizeH="0" baseline="0" dirty="0" err="1" smtClean="0">
                <a:ln>
                  <a:noFill/>
                </a:ln>
                <a:solidFill>
                  <a:srgbClr val="000000"/>
                </a:solidFill>
                <a:effectLst/>
                <a:cs typeface="Arial" panose="020B0604020202020204" pitchFamily="34" charset="0"/>
              </a:rPr>
              <a:t>alli</a:t>
            </a:r>
            <a:r>
              <a:rPr kumimoji="0" lang="es-CO" sz="2000" b="0" i="0" u="none" strike="noStrike" cap="none" normalizeH="0" baseline="0" dirty="0" smtClean="0">
                <a:ln>
                  <a:noFill/>
                </a:ln>
                <a:solidFill>
                  <a:srgbClr val="000000"/>
                </a:solidFill>
                <a:effectLst/>
                <a:cs typeface="Arial" panose="020B0604020202020204" pitchFamily="34" charset="0"/>
              </a:rPr>
              <a:t> se puede observar que conforme x toma valores cercanos a 1, el valor de la función, f(x), se aproxima a 5.</a:t>
            </a:r>
            <a:endParaRPr kumimoji="0" lang="es-CO" sz="4800" b="0" i="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36657632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maralboran.org/wikipedia/images/0/04/Funcion_troz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367" y="1281545"/>
            <a:ext cx="3531175" cy="32385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564726" y="5797080"/>
            <a:ext cx="6096000" cy="261610"/>
          </a:xfrm>
          <a:prstGeom prst="rect">
            <a:avLst/>
          </a:prstGeom>
        </p:spPr>
        <p:txBody>
          <a:bodyPr>
            <a:spAutoFit/>
          </a:bodyPr>
          <a:lstStyle/>
          <a:p>
            <a:r>
              <a:rPr lang="es-CO" sz="1100" dirty="0" smtClean="0"/>
              <a:t>http://maralboran.org/wikipedia/index.php/Imagen:Funcion_trozos.png</a:t>
            </a:r>
            <a:endParaRPr lang="es-CO" sz="1100" dirty="0"/>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4577021" y="1144468"/>
            <a:ext cx="2655053" cy="1099967"/>
          </a:xfrm>
          <a:prstGeom prst="rect">
            <a:avLst/>
          </a:prstGeom>
          <a:noFill/>
          <a:ln>
            <a:noFill/>
          </a:ln>
        </p:spPr>
      </p:pic>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499" y="1509785"/>
            <a:ext cx="1387216" cy="758551"/>
          </a:xfrm>
          <a:prstGeom prst="rect">
            <a:avLst/>
          </a:prstGeom>
          <a:noFill/>
          <a:ln>
            <a:noFill/>
          </a:ln>
        </p:spPr>
      </p:pic>
      <p:sp>
        <p:nvSpPr>
          <p:cNvPr id="2" name="Rectángulo 1"/>
          <p:cNvSpPr/>
          <p:nvPr/>
        </p:nvSpPr>
        <p:spPr>
          <a:xfrm>
            <a:off x="2626445" y="1520461"/>
            <a:ext cx="1774845" cy="369332"/>
          </a:xfrm>
          <a:prstGeom prst="rect">
            <a:avLst/>
          </a:prstGeom>
        </p:spPr>
        <p:txBody>
          <a:bodyPr wrap="none">
            <a:spAutoFit/>
          </a:bodyPr>
          <a:lstStyle/>
          <a:p>
            <a:r>
              <a:rPr lang="es-CO" dirty="0">
                <a:latin typeface="Arial" panose="020B0604020202020204" pitchFamily="34" charset="0"/>
                <a:ea typeface="Times New Roman" panose="02020603050405020304" pitchFamily="18" charset="0"/>
              </a:rPr>
              <a:t>Si se sabe que </a:t>
            </a:r>
            <a:endParaRPr lang="es-CO" dirty="0"/>
          </a:p>
        </p:txBody>
      </p:sp>
      <p:graphicFrame>
        <p:nvGraphicFramePr>
          <p:cNvPr id="3" name="Tabla 2"/>
          <p:cNvGraphicFramePr>
            <a:graphicFrameLocks noGrp="1"/>
          </p:cNvGraphicFramePr>
          <p:nvPr>
            <p:extLst>
              <p:ext uri="{D42A27DB-BD31-4B8C-83A1-F6EECF244321}">
                <p14:modId xmlns:p14="http://schemas.microsoft.com/office/powerpoint/2010/main" val="3499332317"/>
              </p:ext>
            </p:extLst>
          </p:nvPr>
        </p:nvGraphicFramePr>
        <p:xfrm>
          <a:off x="1063499" y="3521467"/>
          <a:ext cx="6168576" cy="1185614"/>
        </p:xfrm>
        <a:graphic>
          <a:graphicData uri="http://schemas.openxmlformats.org/drawingml/2006/table">
            <a:tbl>
              <a:tblPr firstRow="1" firstCol="1" bandRow="1">
                <a:tableStyleId>{5C22544A-7EE6-4342-B048-85BDC9FD1C3A}</a:tableStyleId>
              </a:tblPr>
              <a:tblGrid>
                <a:gridCol w="880758"/>
                <a:gridCol w="880758"/>
                <a:gridCol w="881412"/>
                <a:gridCol w="881412"/>
                <a:gridCol w="881412"/>
                <a:gridCol w="881412"/>
                <a:gridCol w="881412"/>
              </a:tblGrid>
              <a:tr h="592807">
                <a:tc>
                  <a:txBody>
                    <a:bodyPr/>
                    <a:lstStyle/>
                    <a:p>
                      <a:pPr algn="ctr">
                        <a:spcAft>
                          <a:spcPts val="0"/>
                        </a:spcAft>
                      </a:pPr>
                      <a:r>
                        <a:rPr lang="es-CO" sz="2800" dirty="0">
                          <a:effectLst/>
                        </a:rPr>
                        <a:t>x</a:t>
                      </a:r>
                      <a:endParaRPr lang="es-CO"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CO" sz="1800">
                          <a:solidFill>
                            <a:schemeClr val="tx1"/>
                          </a:solidFill>
                          <a:effectLst/>
                        </a:rPr>
                        <a:t>2,8</a:t>
                      </a:r>
                      <a:endParaRPr lang="es-CO"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CO" sz="1800">
                          <a:solidFill>
                            <a:schemeClr val="tx1"/>
                          </a:solidFill>
                          <a:effectLst/>
                        </a:rPr>
                        <a:t>2,9</a:t>
                      </a:r>
                      <a:endParaRPr lang="es-CO"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CO" sz="1800" dirty="0">
                          <a:solidFill>
                            <a:schemeClr val="tx1"/>
                          </a:solidFill>
                          <a:effectLst/>
                        </a:rPr>
                        <a:t>2,99</a:t>
                      </a:r>
                      <a:endParaRPr lang="es-CO"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CO" sz="1800">
                          <a:solidFill>
                            <a:schemeClr val="tx1"/>
                          </a:solidFill>
                          <a:effectLst/>
                        </a:rPr>
                        <a:t>3,01</a:t>
                      </a:r>
                      <a:endParaRPr lang="es-CO"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CO" sz="1800">
                          <a:solidFill>
                            <a:schemeClr val="tx1"/>
                          </a:solidFill>
                          <a:effectLst/>
                        </a:rPr>
                        <a:t>3,1</a:t>
                      </a:r>
                      <a:endParaRPr lang="es-CO"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CO" sz="1800" dirty="0" smtClean="0">
                          <a:solidFill>
                            <a:schemeClr val="tx1"/>
                          </a:solidFill>
                          <a:effectLst/>
                        </a:rPr>
                        <a:t>3,2</a:t>
                      </a:r>
                    </a:p>
                    <a:p>
                      <a:pPr algn="ctr">
                        <a:spcAft>
                          <a:spcPts val="0"/>
                        </a:spcAft>
                      </a:pPr>
                      <a:endParaRPr lang="es-CO"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592807">
                <a:tc>
                  <a:txBody>
                    <a:bodyPr/>
                    <a:lstStyle/>
                    <a:p>
                      <a:pPr algn="ctr">
                        <a:spcAft>
                          <a:spcPts val="0"/>
                        </a:spcAft>
                      </a:pPr>
                      <a:r>
                        <a:rPr lang="es-CO" sz="2400" dirty="0">
                          <a:effectLst/>
                        </a:rPr>
                        <a:t>f(x)</a:t>
                      </a:r>
                      <a:endParaRPr lang="es-CO"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CO" sz="1600" dirty="0">
                          <a:effectLst/>
                        </a:rPr>
                        <a:t> </a:t>
                      </a:r>
                      <a:endParaRPr lang="es-CO" sz="1600" dirty="0" smtClean="0">
                        <a:effectLst/>
                      </a:endParaRPr>
                    </a:p>
                    <a:p>
                      <a:pPr algn="ctr">
                        <a:spcAft>
                          <a:spcPts val="0"/>
                        </a:spcAft>
                      </a:pPr>
                      <a:r>
                        <a:rPr lang="es-CO" sz="1800" b="1" dirty="0" smtClean="0">
                          <a:effectLst/>
                          <a:latin typeface="Times New Roman" panose="02020603050405020304" pitchFamily="18" charset="0"/>
                          <a:ea typeface="Times New Roman" panose="02020603050405020304" pitchFamily="18" charset="0"/>
                        </a:rPr>
                        <a:t>2</a:t>
                      </a:r>
                      <a:endParaRPr lang="es-CO"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CO" sz="1800" b="1" dirty="0">
                          <a:effectLst/>
                        </a:rPr>
                        <a:t> </a:t>
                      </a:r>
                      <a:endParaRPr lang="es-CO" sz="1800" b="1" dirty="0" smtClean="0">
                        <a:effectLst/>
                        <a:latin typeface="Times New Roman" panose="02020603050405020304" pitchFamily="18" charset="0"/>
                      </a:endParaRPr>
                    </a:p>
                    <a:p>
                      <a:pPr algn="ctr">
                        <a:spcAft>
                          <a:spcPts val="0"/>
                        </a:spcAft>
                      </a:pPr>
                      <a:r>
                        <a:rPr lang="es-CO" sz="1800" b="1" dirty="0" smtClean="0">
                          <a:effectLst/>
                          <a:latin typeface="Times New Roman" panose="02020603050405020304" pitchFamily="18" charset="0"/>
                        </a:rPr>
                        <a:t>2</a:t>
                      </a:r>
                      <a:endParaRPr lang="es-CO" sz="1800" b="1" dirty="0" smtClean="0">
                        <a:effectLst/>
                      </a:endParaRPr>
                    </a:p>
                  </a:txBody>
                  <a:tcPr marL="68580" marR="68580" marT="0" marB="0"/>
                </a:tc>
                <a:tc>
                  <a:txBody>
                    <a:bodyPr/>
                    <a:lstStyle/>
                    <a:p>
                      <a:pPr algn="ctr">
                        <a:spcAft>
                          <a:spcPts val="0"/>
                        </a:spcAft>
                      </a:pPr>
                      <a:r>
                        <a:rPr lang="es-CO" sz="1800" b="1" dirty="0">
                          <a:effectLst/>
                        </a:rPr>
                        <a:t> </a:t>
                      </a:r>
                      <a:endParaRPr lang="es-CO" sz="1800" b="1" dirty="0" smtClean="0">
                        <a:effectLst/>
                      </a:endParaRPr>
                    </a:p>
                    <a:p>
                      <a:pPr algn="ctr">
                        <a:spcAft>
                          <a:spcPts val="0"/>
                        </a:spcAft>
                      </a:pPr>
                      <a:r>
                        <a:rPr lang="es-CO" sz="1800" b="1" dirty="0" smtClean="0">
                          <a:effectLst/>
                          <a:latin typeface="Times New Roman" panose="02020603050405020304" pitchFamily="18" charset="0"/>
                          <a:ea typeface="Times New Roman" panose="02020603050405020304" pitchFamily="18" charset="0"/>
                        </a:rPr>
                        <a:t>2</a:t>
                      </a:r>
                      <a:endParaRPr lang="es-CO"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CO" sz="1800" b="1" dirty="0">
                          <a:effectLst/>
                        </a:rPr>
                        <a:t> </a:t>
                      </a:r>
                      <a:endParaRPr lang="es-CO" sz="1800" b="1" dirty="0" smtClean="0">
                        <a:effectLst/>
                      </a:endParaRPr>
                    </a:p>
                    <a:p>
                      <a:pPr algn="ctr">
                        <a:spcAft>
                          <a:spcPts val="0"/>
                        </a:spcAft>
                      </a:pPr>
                      <a:r>
                        <a:rPr lang="es-CO" sz="1800" b="1" dirty="0" smtClean="0">
                          <a:effectLst/>
                        </a:rPr>
                        <a:t>-3</a:t>
                      </a:r>
                      <a:endParaRPr lang="es-CO"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CO" sz="1800" b="1" dirty="0" smtClean="0">
                          <a:effectLst/>
                        </a:rPr>
                        <a:t> </a:t>
                      </a:r>
                    </a:p>
                    <a:p>
                      <a:pPr algn="ctr">
                        <a:spcAft>
                          <a:spcPts val="0"/>
                        </a:spcAft>
                      </a:pPr>
                      <a:r>
                        <a:rPr lang="es-CO" sz="1800" b="1" dirty="0" smtClean="0">
                          <a:effectLst/>
                        </a:rPr>
                        <a:t>-3</a:t>
                      </a:r>
                      <a:r>
                        <a:rPr lang="es-CO" sz="1800" b="1" dirty="0">
                          <a:effectLst/>
                        </a:rPr>
                        <a:t> </a:t>
                      </a:r>
                      <a:endParaRPr lang="es-CO"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CO" sz="1800" b="1" dirty="0">
                          <a:effectLst/>
                        </a:rPr>
                        <a:t> </a:t>
                      </a:r>
                      <a:endParaRPr lang="es-CO" sz="1800" b="1"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800" b="1" dirty="0" smtClean="0">
                          <a:effectLst/>
                        </a:rPr>
                        <a:t>-3 </a:t>
                      </a:r>
                      <a:endParaRPr lang="es-CO" sz="1800" b="1" dirty="0" smtClean="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7726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 calcmode="lin" valueType="num">
                                      <p:cBhvr additive="base">
                                        <p:cTn id="12" dur="500" fill="hold"/>
                                        <p:tgtEl>
                                          <p:spTgt spid="22530"/>
                                        </p:tgtEl>
                                        <p:attrNameLst>
                                          <p:attrName>ppt_x</p:attrName>
                                        </p:attrNameLst>
                                      </p:cBhvr>
                                      <p:tavLst>
                                        <p:tav tm="0">
                                          <p:val>
                                            <p:strVal val="#ppt_x"/>
                                          </p:val>
                                        </p:tav>
                                        <p:tav tm="100000">
                                          <p:val>
                                            <p:strVal val="#ppt_x"/>
                                          </p:val>
                                        </p:tav>
                                      </p:tavLst>
                                    </p:anim>
                                    <p:anim calcmode="lin" valueType="num">
                                      <p:cBhvr additive="base">
                                        <p:cTn id="13"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disfrutalasmatematicas.com/calculo/images/discontinuous-func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74" y="1574943"/>
            <a:ext cx="4655416" cy="445232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8188147" y="6371998"/>
            <a:ext cx="3708066" cy="261610"/>
          </a:xfrm>
          <a:prstGeom prst="rect">
            <a:avLst/>
          </a:prstGeom>
        </p:spPr>
        <p:txBody>
          <a:bodyPr wrap="none">
            <a:spAutoFit/>
          </a:bodyPr>
          <a:lstStyle/>
          <a:p>
            <a:r>
              <a:rPr lang="es-CO" sz="1100" dirty="0"/>
              <a:t>http://www.disfrutalasmatematicas.com/calculo/limites.html</a:t>
            </a:r>
          </a:p>
        </p:txBody>
      </p:sp>
      <p:sp>
        <p:nvSpPr>
          <p:cNvPr id="2" name="Rectángulo 1"/>
          <p:cNvSpPr/>
          <p:nvPr/>
        </p:nvSpPr>
        <p:spPr>
          <a:xfrm>
            <a:off x="403540" y="314098"/>
            <a:ext cx="3575018" cy="584775"/>
          </a:xfrm>
          <a:prstGeom prst="rect">
            <a:avLst/>
          </a:prstGeom>
        </p:spPr>
        <p:txBody>
          <a:bodyPr wrap="none">
            <a:spAutoFit/>
          </a:bodyPr>
          <a:lstStyle/>
          <a:p>
            <a:r>
              <a:rPr lang="es-CO" sz="3200" b="1" dirty="0">
                <a:solidFill>
                  <a:srgbClr val="FF0000"/>
                </a:solidFill>
                <a:latin typeface="Arial" panose="020B0604020202020204" pitchFamily="34" charset="0"/>
                <a:cs typeface="Arial" panose="020B0604020202020204" pitchFamily="34" charset="0"/>
              </a:rPr>
              <a:t>2. Método gráfico</a:t>
            </a:r>
            <a:endParaRPr lang="es-CO" sz="3200" dirty="0">
              <a:solidFill>
                <a:srgbClr val="FF0000"/>
              </a:solidFill>
            </a:endParaRPr>
          </a:p>
        </p:txBody>
      </p:sp>
    </p:spTree>
    <p:extLst>
      <p:ext uri="{BB962C8B-B14F-4D97-AF65-F5344CB8AC3E}">
        <p14:creationId xmlns:p14="http://schemas.microsoft.com/office/powerpoint/2010/main" val="1213848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sdocs.org/pars_docs/refs/32/31868/31868_html_b1df5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262" y="2473599"/>
            <a:ext cx="10902285" cy="99014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43180" y="418007"/>
            <a:ext cx="3869970" cy="584775"/>
          </a:xfrm>
          <a:prstGeom prst="rect">
            <a:avLst/>
          </a:prstGeom>
        </p:spPr>
        <p:txBody>
          <a:bodyPr wrap="none">
            <a:spAutoFit/>
          </a:bodyPr>
          <a:lstStyle/>
          <a:p>
            <a:r>
              <a:rPr lang="es-CO" sz="3200" b="1" dirty="0">
                <a:solidFill>
                  <a:srgbClr val="FF0000"/>
                </a:solidFill>
                <a:latin typeface="Arial" panose="020B0604020202020204" pitchFamily="34" charset="0"/>
                <a:cs typeface="Arial" panose="020B0604020202020204" pitchFamily="34" charset="0"/>
              </a:rPr>
              <a:t>3. Método analítico</a:t>
            </a:r>
            <a:endParaRPr lang="es-CO" sz="3200" dirty="0">
              <a:solidFill>
                <a:srgbClr val="FF0000"/>
              </a:solidFill>
            </a:endParaRPr>
          </a:p>
        </p:txBody>
      </p:sp>
      <p:pic>
        <p:nvPicPr>
          <p:cNvPr id="2052" name="Picture 4" descr="http://esdocs.org/pars_docs/refs/32/31868/31868_html_2ab68f7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6799" y="1065319"/>
            <a:ext cx="3182605" cy="90443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78262" y="1259671"/>
            <a:ext cx="2133918" cy="369332"/>
          </a:xfrm>
          <a:prstGeom prst="rect">
            <a:avLst/>
          </a:prstGeom>
        </p:spPr>
        <p:txBody>
          <a:bodyPr wrap="none">
            <a:spAutoFit/>
          </a:bodyPr>
          <a:lstStyle/>
          <a:p>
            <a:r>
              <a:rPr lang="es-CO" b="1" dirty="0" smtClean="0">
                <a:solidFill>
                  <a:srgbClr val="000000"/>
                </a:solidFill>
                <a:latin typeface="Times New Roman" panose="02020603050405020304" pitchFamily="18" charset="0"/>
              </a:rPr>
              <a:t>3.1</a:t>
            </a:r>
            <a:r>
              <a:rPr lang="es-CO" b="1" dirty="0">
                <a:solidFill>
                  <a:srgbClr val="000000"/>
                </a:solidFill>
                <a:latin typeface="Times New Roman" panose="02020603050405020304" pitchFamily="18" charset="0"/>
              </a:rPr>
              <a:t> </a:t>
            </a:r>
            <a:r>
              <a:rPr lang="es-CO" dirty="0">
                <a:solidFill>
                  <a:srgbClr val="000000"/>
                </a:solidFill>
                <a:latin typeface="Times New Roman" panose="02020603050405020304" pitchFamily="18" charset="0"/>
              </a:rPr>
              <a:t>Calcular </a:t>
            </a:r>
            <a:r>
              <a:rPr lang="es-CO" dirty="0" smtClean="0">
                <a:solidFill>
                  <a:srgbClr val="000000"/>
                </a:solidFill>
                <a:latin typeface="Times New Roman" panose="02020603050405020304" pitchFamily="18" charset="0"/>
              </a:rPr>
              <a:t>el </a:t>
            </a:r>
            <a:r>
              <a:rPr lang="es-CO" dirty="0">
                <a:solidFill>
                  <a:srgbClr val="000000"/>
                </a:solidFill>
                <a:latin typeface="Times New Roman" panose="02020603050405020304" pitchFamily="18" charset="0"/>
              </a:rPr>
              <a:t>límite</a:t>
            </a:r>
            <a:endParaRPr lang="es-CO" dirty="0"/>
          </a:p>
        </p:txBody>
      </p:sp>
      <p:sp>
        <p:nvSpPr>
          <p:cNvPr id="6" name="Rectángulo 5"/>
          <p:cNvSpPr/>
          <p:nvPr/>
        </p:nvSpPr>
        <p:spPr>
          <a:xfrm>
            <a:off x="604032" y="2048599"/>
            <a:ext cx="1236236" cy="369332"/>
          </a:xfrm>
          <a:prstGeom prst="rect">
            <a:avLst/>
          </a:prstGeom>
        </p:spPr>
        <p:txBody>
          <a:bodyPr wrap="none">
            <a:spAutoFit/>
          </a:bodyPr>
          <a:lstStyle/>
          <a:p>
            <a:r>
              <a:rPr lang="es-CO" b="1" dirty="0" smtClean="0">
                <a:solidFill>
                  <a:srgbClr val="FF0000"/>
                </a:solidFill>
                <a:latin typeface="Arial" panose="020B0604020202020204" pitchFamily="34" charset="0"/>
                <a:cs typeface="Arial" panose="020B0604020202020204" pitchFamily="34" charset="0"/>
              </a:rPr>
              <a:t>Solución:</a:t>
            </a:r>
            <a:endParaRPr lang="es-CO" dirty="0">
              <a:solidFill>
                <a:srgbClr val="FF0000"/>
              </a:solidFill>
            </a:endParaRPr>
          </a:p>
        </p:txBody>
      </p:sp>
      <p:pic>
        <p:nvPicPr>
          <p:cNvPr id="2054" name="Picture 6" descr="http://esdocs.org/pars_docs/refs/32/31868/31868_html_m4db16c5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139" y="3901807"/>
            <a:ext cx="2215190" cy="1329617"/>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678262" y="4656918"/>
            <a:ext cx="2133918" cy="369332"/>
          </a:xfrm>
          <a:prstGeom prst="rect">
            <a:avLst/>
          </a:prstGeom>
        </p:spPr>
        <p:txBody>
          <a:bodyPr wrap="none">
            <a:spAutoFit/>
          </a:bodyPr>
          <a:lstStyle/>
          <a:p>
            <a:r>
              <a:rPr lang="es-CO" b="1" dirty="0" smtClean="0">
                <a:solidFill>
                  <a:srgbClr val="000000"/>
                </a:solidFill>
                <a:latin typeface="Times New Roman" panose="02020603050405020304" pitchFamily="18" charset="0"/>
              </a:rPr>
              <a:t>3.2</a:t>
            </a:r>
            <a:r>
              <a:rPr lang="es-CO" b="1" dirty="0">
                <a:solidFill>
                  <a:srgbClr val="000000"/>
                </a:solidFill>
                <a:latin typeface="Times New Roman" panose="02020603050405020304" pitchFamily="18" charset="0"/>
              </a:rPr>
              <a:t> </a:t>
            </a:r>
            <a:r>
              <a:rPr lang="es-CO" dirty="0">
                <a:solidFill>
                  <a:srgbClr val="000000"/>
                </a:solidFill>
                <a:latin typeface="Times New Roman" panose="02020603050405020304" pitchFamily="18" charset="0"/>
              </a:rPr>
              <a:t>Calcular </a:t>
            </a:r>
            <a:r>
              <a:rPr lang="es-CO" dirty="0" smtClean="0">
                <a:solidFill>
                  <a:srgbClr val="000000"/>
                </a:solidFill>
                <a:latin typeface="Times New Roman" panose="02020603050405020304" pitchFamily="18" charset="0"/>
              </a:rPr>
              <a:t>el </a:t>
            </a:r>
            <a:r>
              <a:rPr lang="es-CO" dirty="0">
                <a:solidFill>
                  <a:srgbClr val="000000"/>
                </a:solidFill>
                <a:latin typeface="Times New Roman" panose="02020603050405020304" pitchFamily="18" charset="0"/>
              </a:rPr>
              <a:t>límite</a:t>
            </a:r>
            <a:endParaRPr lang="es-CO" dirty="0"/>
          </a:p>
        </p:txBody>
      </p:sp>
      <p:pic>
        <p:nvPicPr>
          <p:cNvPr id="2056" name="Picture 8" descr="http://esdocs.org/pars_docs/refs/32/31868/31868_html_m1d04833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9432" y="5436599"/>
            <a:ext cx="7723666" cy="12709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1127103" y="5887401"/>
            <a:ext cx="1236236" cy="369332"/>
          </a:xfrm>
          <a:prstGeom prst="rect">
            <a:avLst/>
          </a:prstGeom>
        </p:spPr>
        <p:txBody>
          <a:bodyPr wrap="none">
            <a:spAutoFit/>
          </a:bodyPr>
          <a:lstStyle/>
          <a:p>
            <a:r>
              <a:rPr lang="es-CO" b="1" dirty="0" smtClean="0">
                <a:solidFill>
                  <a:srgbClr val="FF0000"/>
                </a:solidFill>
                <a:latin typeface="Arial" panose="020B0604020202020204" pitchFamily="34" charset="0"/>
                <a:cs typeface="Arial" panose="020B0604020202020204" pitchFamily="34" charset="0"/>
              </a:rPr>
              <a:t>Solución:</a:t>
            </a:r>
            <a:endParaRPr lang="es-CO" dirty="0">
              <a:solidFill>
                <a:srgbClr val="FF0000"/>
              </a:solidFill>
            </a:endParaRPr>
          </a:p>
        </p:txBody>
      </p:sp>
    </p:spTree>
    <p:extLst>
      <p:ext uri="{BB962C8B-B14F-4D97-AF65-F5344CB8AC3E}">
        <p14:creationId xmlns:p14="http://schemas.microsoft.com/office/powerpoint/2010/main" val="13419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054"/>
                                        </p:tgtEl>
                                        <p:attrNameLst>
                                          <p:attrName>style.visibility</p:attrName>
                                        </p:attrNameLst>
                                      </p:cBhvr>
                                      <p:to>
                                        <p:strVal val="visible"/>
                                      </p:to>
                                    </p:set>
                                    <p:anim calcmode="lin" valueType="num">
                                      <p:cBhvr>
                                        <p:cTn id="24" dur="1000" fill="hold"/>
                                        <p:tgtEl>
                                          <p:spTgt spid="2054"/>
                                        </p:tgtEl>
                                        <p:attrNameLst>
                                          <p:attrName>ppt_w</p:attrName>
                                        </p:attrNameLst>
                                      </p:cBhvr>
                                      <p:tavLst>
                                        <p:tav tm="0">
                                          <p:val>
                                            <p:fltVal val="0"/>
                                          </p:val>
                                        </p:tav>
                                        <p:tav tm="100000">
                                          <p:val>
                                            <p:strVal val="#ppt_w"/>
                                          </p:val>
                                        </p:tav>
                                      </p:tavLst>
                                    </p:anim>
                                    <p:anim calcmode="lin" valueType="num">
                                      <p:cBhvr>
                                        <p:cTn id="25" dur="1000" fill="hold"/>
                                        <p:tgtEl>
                                          <p:spTgt spid="2054"/>
                                        </p:tgtEl>
                                        <p:attrNameLst>
                                          <p:attrName>ppt_h</p:attrName>
                                        </p:attrNameLst>
                                      </p:cBhvr>
                                      <p:tavLst>
                                        <p:tav tm="0">
                                          <p:val>
                                            <p:fltVal val="0"/>
                                          </p:val>
                                        </p:tav>
                                        <p:tav tm="100000">
                                          <p:val>
                                            <p:strVal val="#ppt_h"/>
                                          </p:val>
                                        </p:tav>
                                      </p:tavLst>
                                    </p:anim>
                                    <p:anim calcmode="lin" valueType="num">
                                      <p:cBhvr>
                                        <p:cTn id="26" dur="1000" fill="hold"/>
                                        <p:tgtEl>
                                          <p:spTgt spid="2054"/>
                                        </p:tgtEl>
                                        <p:attrNameLst>
                                          <p:attrName>style.rotation</p:attrName>
                                        </p:attrNameLst>
                                      </p:cBhvr>
                                      <p:tavLst>
                                        <p:tav tm="0">
                                          <p:val>
                                            <p:fltVal val="90"/>
                                          </p:val>
                                        </p:tav>
                                        <p:tav tm="100000">
                                          <p:val>
                                            <p:fltVal val="0"/>
                                          </p:val>
                                        </p:tav>
                                      </p:tavLst>
                                    </p:anim>
                                    <p:animEffect transition="in" filter="fade">
                                      <p:cBhvr>
                                        <p:cTn id="27" dur="1000"/>
                                        <p:tgtEl>
                                          <p:spTgt spid="20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circle(in)">
                                      <p:cBhvr>
                                        <p:cTn id="37"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0445" y="317652"/>
            <a:ext cx="8805346" cy="923330"/>
          </a:xfrm>
          <a:prstGeom prst="rect">
            <a:avLst/>
          </a:prstGeom>
          <a:noFill/>
        </p:spPr>
        <p:txBody>
          <a:bodyPr wrap="square" lIns="91440" tIns="45720" rIns="91440" bIns="45720">
            <a:spAutoFit/>
          </a:bodyPr>
          <a:lstStyle/>
          <a:p>
            <a:pPr algn="ctr"/>
            <a:r>
              <a:rPr lang="es-ES" sz="5400" b="1" dirty="0" smtClean="0">
                <a:ln w="6600">
                  <a:solidFill>
                    <a:schemeClr val="accent2"/>
                  </a:solidFill>
                  <a:prstDash val="solid"/>
                </a:ln>
                <a:solidFill>
                  <a:srgbClr val="FF0000"/>
                </a:solidFill>
                <a:effectLst>
                  <a:outerShdw dist="38100" dir="2700000" algn="tl" rotWithShape="0">
                    <a:schemeClr val="accent2"/>
                  </a:outerShdw>
                </a:effectLst>
              </a:rPr>
              <a:t>Propiedades de los límites</a:t>
            </a:r>
            <a:endParaRPr lang="es-ES" sz="54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pic>
        <p:nvPicPr>
          <p:cNvPr id="4098" name="Picture 2" descr="http://3.bp.blogspot.com/_SPuKaCF3bpk/TLBWe1eJGXI/AAAAAAAABwQ/yLSu3SkWv6M/s1600/L%C3%ADmite+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098" y="1398878"/>
            <a:ext cx="1524002" cy="58881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20657" y="1494058"/>
            <a:ext cx="3001143" cy="369332"/>
          </a:xfrm>
          <a:prstGeom prst="rect">
            <a:avLst/>
          </a:prstGeom>
        </p:spPr>
        <p:txBody>
          <a:bodyPr wrap="none">
            <a:spAutoFit/>
          </a:bodyPr>
          <a:lstStyle/>
          <a:p>
            <a:r>
              <a:rPr lang="es-CO" dirty="0">
                <a:solidFill>
                  <a:srgbClr val="222222"/>
                </a:solidFill>
                <a:latin typeface="Arial" panose="020B0604020202020204" pitchFamily="34" charset="0"/>
              </a:rPr>
              <a:t>1º) Límite de una constante</a:t>
            </a:r>
            <a:endParaRPr lang="es-CO" dirty="0"/>
          </a:p>
        </p:txBody>
      </p:sp>
      <p:sp>
        <p:nvSpPr>
          <p:cNvPr id="6" name="Rectángulo 5"/>
          <p:cNvSpPr/>
          <p:nvPr/>
        </p:nvSpPr>
        <p:spPr>
          <a:xfrm>
            <a:off x="9105539" y="6486297"/>
            <a:ext cx="2981907" cy="253916"/>
          </a:xfrm>
          <a:prstGeom prst="rect">
            <a:avLst/>
          </a:prstGeom>
        </p:spPr>
        <p:txBody>
          <a:bodyPr wrap="none">
            <a:spAutoFit/>
          </a:bodyPr>
          <a:lstStyle/>
          <a:p>
            <a:r>
              <a:rPr lang="es-CO" sz="1050" dirty="0"/>
              <a:t>http://educacioncalculomatematico.blogspot.com/</a:t>
            </a:r>
          </a:p>
        </p:txBody>
      </p:sp>
      <p:sp>
        <p:nvSpPr>
          <p:cNvPr id="7" name="Rectángulo 6"/>
          <p:cNvSpPr/>
          <p:nvPr/>
        </p:nvSpPr>
        <p:spPr>
          <a:xfrm>
            <a:off x="634413" y="2574281"/>
            <a:ext cx="4655442" cy="369332"/>
          </a:xfrm>
          <a:prstGeom prst="rect">
            <a:avLst/>
          </a:prstGeom>
        </p:spPr>
        <p:txBody>
          <a:bodyPr wrap="none">
            <a:spAutoFit/>
          </a:bodyPr>
          <a:lstStyle/>
          <a:p>
            <a:r>
              <a:rPr lang="es-CO" dirty="0">
                <a:solidFill>
                  <a:srgbClr val="222222"/>
                </a:solidFill>
                <a:latin typeface="Arial" panose="020B0604020202020204" pitchFamily="34" charset="0"/>
              </a:rPr>
              <a:t>2º) Límite de una constante por una función</a:t>
            </a:r>
            <a:endParaRPr lang="es-CO" dirty="0"/>
          </a:p>
        </p:txBody>
      </p:sp>
      <p:pic>
        <p:nvPicPr>
          <p:cNvPr id="4100" name="Picture 4" descr="http://1.bp.blogspot.com/_SPuKaCF3bpk/TLBXLgQzHxI/AAAAAAAABwU/Vt14XzjQJe8/s1600/L%C3%ADmite+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58" y="3401701"/>
            <a:ext cx="3294207" cy="52264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633301" y="4659215"/>
            <a:ext cx="6234546" cy="369332"/>
          </a:xfrm>
          <a:prstGeom prst="rect">
            <a:avLst/>
          </a:prstGeom>
        </p:spPr>
        <p:txBody>
          <a:bodyPr wrap="square">
            <a:spAutoFit/>
          </a:bodyPr>
          <a:lstStyle/>
          <a:p>
            <a:r>
              <a:rPr lang="es-CO" dirty="0">
                <a:solidFill>
                  <a:srgbClr val="222222"/>
                </a:solidFill>
                <a:latin typeface="Arial" panose="020B0604020202020204" pitchFamily="34" charset="0"/>
              </a:rPr>
              <a:t>3º) Límite de la suma algebraica de dos o más funciones</a:t>
            </a:r>
            <a:endParaRPr lang="es-CO" dirty="0"/>
          </a:p>
        </p:txBody>
      </p:sp>
      <p:pic>
        <p:nvPicPr>
          <p:cNvPr id="4102" name="Picture 6" descr="http://1.bp.blogspot.com/_SPuKaCF3bpk/TLBX2mg0j3I/AAAAAAAABwY/jMMz8pjjpac/s320/L%C3%ADmite+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574" y="5258307"/>
            <a:ext cx="4025051" cy="120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58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randombar(horizontal)">
                                      <p:cBhvr>
                                        <p:cTn id="1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99157" y="2253651"/>
            <a:ext cx="5029200" cy="369332"/>
          </a:xfrm>
          <a:prstGeom prst="rect">
            <a:avLst/>
          </a:prstGeom>
        </p:spPr>
        <p:txBody>
          <a:bodyPr wrap="square">
            <a:spAutoFit/>
          </a:bodyPr>
          <a:lstStyle/>
          <a:p>
            <a:r>
              <a:rPr lang="es-CO" dirty="0">
                <a:solidFill>
                  <a:srgbClr val="222222"/>
                </a:solidFill>
                <a:latin typeface="Arial" panose="020B0604020202020204" pitchFamily="34" charset="0"/>
              </a:rPr>
              <a:t>5º) Límite del cociente de dos funciones</a:t>
            </a:r>
            <a:endParaRPr lang="es-CO" dirty="0"/>
          </a:p>
        </p:txBody>
      </p:sp>
      <p:pic>
        <p:nvPicPr>
          <p:cNvPr id="5122" name="Picture 2" descr="http://1.bp.blogspot.com/_SPuKaCF3bpk/TLBZDr-Bt8I/AAAAAAAABwg/unU_aFlV9zc/s400/L%C3%ADmite+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255" y="2970549"/>
            <a:ext cx="5609490" cy="40668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499157" y="284468"/>
            <a:ext cx="5001690" cy="369332"/>
          </a:xfrm>
          <a:prstGeom prst="rect">
            <a:avLst/>
          </a:prstGeom>
        </p:spPr>
        <p:txBody>
          <a:bodyPr wrap="none">
            <a:spAutoFit/>
          </a:bodyPr>
          <a:lstStyle/>
          <a:p>
            <a:r>
              <a:rPr lang="es-CO" dirty="0">
                <a:solidFill>
                  <a:srgbClr val="222222"/>
                </a:solidFill>
                <a:latin typeface="Arial" panose="020B0604020202020204" pitchFamily="34" charset="0"/>
              </a:rPr>
              <a:t>4º) Límite del producto de dos o más funciones</a:t>
            </a:r>
            <a:endParaRPr lang="es-CO" dirty="0"/>
          </a:p>
        </p:txBody>
      </p:sp>
      <p:pic>
        <p:nvPicPr>
          <p:cNvPr id="5" name="Imagen 4"/>
          <p:cNvPicPr>
            <a:picLocks noChangeAspect="1"/>
          </p:cNvPicPr>
          <p:nvPr/>
        </p:nvPicPr>
        <p:blipFill>
          <a:blip r:embed="rId3"/>
          <a:stretch>
            <a:fillRect/>
          </a:stretch>
        </p:blipFill>
        <p:spPr>
          <a:xfrm>
            <a:off x="3456203" y="1087768"/>
            <a:ext cx="5279594" cy="652329"/>
          </a:xfrm>
          <a:prstGeom prst="rect">
            <a:avLst/>
          </a:prstGeom>
        </p:spPr>
      </p:pic>
      <p:sp>
        <p:nvSpPr>
          <p:cNvPr id="7" name="Rectángulo 6"/>
          <p:cNvSpPr/>
          <p:nvPr/>
        </p:nvSpPr>
        <p:spPr>
          <a:xfrm>
            <a:off x="499157" y="4607689"/>
            <a:ext cx="5194051" cy="369332"/>
          </a:xfrm>
          <a:prstGeom prst="rect">
            <a:avLst/>
          </a:prstGeom>
        </p:spPr>
        <p:txBody>
          <a:bodyPr wrap="none">
            <a:spAutoFit/>
          </a:bodyPr>
          <a:lstStyle/>
          <a:p>
            <a:r>
              <a:rPr lang="es-CO" dirty="0">
                <a:solidFill>
                  <a:srgbClr val="222222"/>
                </a:solidFill>
                <a:latin typeface="Arial" panose="020B0604020202020204" pitchFamily="34" charset="0"/>
              </a:rPr>
              <a:t>6º) Límite de una función elevada a una potencia</a:t>
            </a:r>
            <a:endParaRPr lang="es-CO" dirty="0"/>
          </a:p>
        </p:txBody>
      </p:sp>
      <p:pic>
        <p:nvPicPr>
          <p:cNvPr id="5124" name="Picture 4" descr="http://3.bp.blogspot.com/_SPuKaCF3bpk/TLBaBJUBAsI/AAAAAAAABwk/iILs8StYZHA/s1600/L%C3%ADmite+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274" y="5338594"/>
            <a:ext cx="4435686" cy="67839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9046297" y="6465517"/>
            <a:ext cx="2981907" cy="253916"/>
          </a:xfrm>
          <a:prstGeom prst="rect">
            <a:avLst/>
          </a:prstGeom>
        </p:spPr>
        <p:txBody>
          <a:bodyPr wrap="none">
            <a:spAutoFit/>
          </a:bodyPr>
          <a:lstStyle/>
          <a:p>
            <a:r>
              <a:rPr lang="es-CO" sz="1050" dirty="0"/>
              <a:t>http://educacioncalculomatematico.blogspot.com/</a:t>
            </a:r>
          </a:p>
        </p:txBody>
      </p:sp>
    </p:spTree>
    <p:extLst>
      <p:ext uri="{BB962C8B-B14F-4D97-AF65-F5344CB8AC3E}">
        <p14:creationId xmlns:p14="http://schemas.microsoft.com/office/powerpoint/2010/main" val="180470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wheel(1)">
                                      <p:cBhvr>
                                        <p:cTn id="13"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26958" y="99216"/>
            <a:ext cx="5475109" cy="584775"/>
          </a:xfrm>
          <a:prstGeom prst="rect">
            <a:avLst/>
          </a:prstGeom>
        </p:spPr>
        <p:txBody>
          <a:bodyPr wrap="square">
            <a:spAutoFit/>
          </a:bodyPr>
          <a:lstStyle/>
          <a:p>
            <a:r>
              <a:rPr lang="es-CO" sz="3200" b="1" dirty="0">
                <a:solidFill>
                  <a:srgbClr val="FF0000"/>
                </a:solidFill>
                <a:latin typeface="Arial" panose="020B0604020202020204" pitchFamily="34" charset="0"/>
              </a:rPr>
              <a:t>Casos especiales de límite</a:t>
            </a:r>
            <a:endParaRPr lang="es-CO" sz="3200" dirty="0">
              <a:solidFill>
                <a:srgbClr val="FF0000"/>
              </a:solidFill>
            </a:endParaRPr>
          </a:p>
        </p:txBody>
      </p:sp>
      <p:pic>
        <p:nvPicPr>
          <p:cNvPr id="6146" name="Picture 2" descr="http://2.bp.blogspot.com/_SPuKaCF3bpk/TLBiIj5CogI/AAAAAAAABw0/WSejGZ-as9U/s1600/L%C3%ADmite+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829" y="2136492"/>
            <a:ext cx="2278063" cy="92176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2874586" y="823058"/>
            <a:ext cx="5480988" cy="369332"/>
          </a:xfrm>
          <a:prstGeom prst="rect">
            <a:avLst/>
          </a:prstGeom>
        </p:spPr>
        <p:txBody>
          <a:bodyPr wrap="none">
            <a:spAutoFit/>
          </a:bodyPr>
          <a:lstStyle/>
          <a:p>
            <a:r>
              <a:rPr lang="es-CO" dirty="0" smtClean="0">
                <a:solidFill>
                  <a:srgbClr val="222222"/>
                </a:solidFill>
                <a:latin typeface="Arial" panose="020B0604020202020204" pitchFamily="34" charset="0"/>
              </a:rPr>
              <a:t>Para cuando se cumplan las siguientes condiciones</a:t>
            </a:r>
            <a:endParaRPr lang="es-CO" dirty="0"/>
          </a:p>
        </p:txBody>
      </p:sp>
      <p:pic>
        <p:nvPicPr>
          <p:cNvPr id="6148" name="Picture 4" descr="http://3.bp.blogspot.com/_SPuKaCF3bpk/TLBgcEvFjiI/AAAAAAAABww/YrlR1PhNe-c/s1600/L%C3%ADmite+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206" y="1233773"/>
            <a:ext cx="7195749" cy="62458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405245" y="2412707"/>
            <a:ext cx="374073" cy="369332"/>
          </a:xfrm>
          <a:prstGeom prst="rect">
            <a:avLst/>
          </a:prstGeom>
          <a:noFill/>
        </p:spPr>
        <p:txBody>
          <a:bodyPr wrap="square" rtlCol="0">
            <a:spAutoFit/>
          </a:bodyPr>
          <a:lstStyle/>
          <a:p>
            <a:r>
              <a:rPr lang="es-CO" dirty="0" smtClean="0"/>
              <a:t>1.</a:t>
            </a:r>
            <a:endParaRPr lang="es-CO" dirty="0"/>
          </a:p>
        </p:txBody>
      </p:sp>
      <p:sp>
        <p:nvSpPr>
          <p:cNvPr id="9" name="CuadroTexto 8"/>
          <p:cNvSpPr txBox="1"/>
          <p:nvPr/>
        </p:nvSpPr>
        <p:spPr>
          <a:xfrm>
            <a:off x="405245" y="3489898"/>
            <a:ext cx="374073" cy="369332"/>
          </a:xfrm>
          <a:prstGeom prst="rect">
            <a:avLst/>
          </a:prstGeom>
          <a:noFill/>
        </p:spPr>
        <p:txBody>
          <a:bodyPr wrap="square" rtlCol="0">
            <a:spAutoFit/>
          </a:bodyPr>
          <a:lstStyle/>
          <a:p>
            <a:r>
              <a:rPr lang="es-CO" dirty="0"/>
              <a:t>2</a:t>
            </a:r>
            <a:r>
              <a:rPr lang="es-CO" dirty="0" smtClean="0"/>
              <a:t>.</a:t>
            </a:r>
            <a:endParaRPr lang="es-CO" dirty="0"/>
          </a:p>
        </p:txBody>
      </p:sp>
      <p:pic>
        <p:nvPicPr>
          <p:cNvPr id="6150" name="Picture 6" descr="http://3.bp.blogspot.com/_SPuKaCF3bpk/TLBigx0g-EI/AAAAAAAABw4/38KlZZVA_Vw/s1600/L%C3%ADmite+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828" y="3323643"/>
            <a:ext cx="2337685" cy="7703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1.bp.blogspot.com/_SPuKaCF3bpk/TLBi3H1inwI/AAAAAAAABw8/D9Y_rOLQxkk/s1600/L%C3%ADmite+2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6828" y="4510754"/>
            <a:ext cx="3668530" cy="557618"/>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405245" y="4567089"/>
            <a:ext cx="374073" cy="369332"/>
          </a:xfrm>
          <a:prstGeom prst="rect">
            <a:avLst/>
          </a:prstGeom>
          <a:noFill/>
        </p:spPr>
        <p:txBody>
          <a:bodyPr wrap="square" rtlCol="0">
            <a:spAutoFit/>
          </a:bodyPr>
          <a:lstStyle/>
          <a:p>
            <a:r>
              <a:rPr lang="es-CO" dirty="0" smtClean="0"/>
              <a:t>3.</a:t>
            </a:r>
            <a:endParaRPr lang="es-CO" dirty="0"/>
          </a:p>
        </p:txBody>
      </p:sp>
      <p:pic>
        <p:nvPicPr>
          <p:cNvPr id="6154" name="Picture 10" descr="http://3.bp.blogspot.com/_SPuKaCF3bpk/TLBjKZO8PMI/AAAAAAAABxA/jFBBWLKr_Z8/s1600/L%C3%ADmite+2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1559" y="5408671"/>
            <a:ext cx="2676245" cy="1043049"/>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405245" y="5745529"/>
            <a:ext cx="374073" cy="369332"/>
          </a:xfrm>
          <a:prstGeom prst="rect">
            <a:avLst/>
          </a:prstGeom>
          <a:noFill/>
        </p:spPr>
        <p:txBody>
          <a:bodyPr wrap="square" rtlCol="0">
            <a:spAutoFit/>
          </a:bodyPr>
          <a:lstStyle/>
          <a:p>
            <a:r>
              <a:rPr lang="es-CO" dirty="0"/>
              <a:t>4</a:t>
            </a:r>
            <a:r>
              <a:rPr lang="es-CO" dirty="0" smtClean="0"/>
              <a:t>.</a:t>
            </a:r>
            <a:endParaRPr lang="es-CO" dirty="0"/>
          </a:p>
        </p:txBody>
      </p:sp>
      <p:sp>
        <p:nvSpPr>
          <p:cNvPr id="13" name="Rectángulo 12"/>
          <p:cNvSpPr/>
          <p:nvPr/>
        </p:nvSpPr>
        <p:spPr>
          <a:xfrm>
            <a:off x="9046297" y="6465517"/>
            <a:ext cx="2981907" cy="253916"/>
          </a:xfrm>
          <a:prstGeom prst="rect">
            <a:avLst/>
          </a:prstGeom>
        </p:spPr>
        <p:txBody>
          <a:bodyPr wrap="none">
            <a:spAutoFit/>
          </a:bodyPr>
          <a:lstStyle/>
          <a:p>
            <a:r>
              <a:rPr lang="es-CO" sz="1050" dirty="0"/>
              <a:t>http://educacioncalculomatematico.blogspot.com/</a:t>
            </a:r>
          </a:p>
        </p:txBody>
      </p:sp>
    </p:spTree>
    <p:extLst>
      <p:ext uri="{BB962C8B-B14F-4D97-AF65-F5344CB8AC3E}">
        <p14:creationId xmlns:p14="http://schemas.microsoft.com/office/powerpoint/2010/main" val="131829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circle(in)">
                                      <p:cBhvr>
                                        <p:cTn id="12" dur="20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wheel(1)">
                                      <p:cBhvr>
                                        <p:cTn id="17" dur="2000"/>
                                        <p:tgtEl>
                                          <p:spTgt spid="615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154"/>
                                        </p:tgtEl>
                                        <p:attrNameLst>
                                          <p:attrName>style.visibility</p:attrName>
                                        </p:attrNameLst>
                                      </p:cBhvr>
                                      <p:to>
                                        <p:strVal val="visible"/>
                                      </p:to>
                                    </p:set>
                                    <p:anim calcmode="lin" valueType="num">
                                      <p:cBhvr additive="base">
                                        <p:cTn id="22" dur="500" fill="hold"/>
                                        <p:tgtEl>
                                          <p:spTgt spid="6154"/>
                                        </p:tgtEl>
                                        <p:attrNameLst>
                                          <p:attrName>ppt_x</p:attrName>
                                        </p:attrNameLst>
                                      </p:cBhvr>
                                      <p:tavLst>
                                        <p:tav tm="0">
                                          <p:val>
                                            <p:strVal val="#ppt_x"/>
                                          </p:val>
                                        </p:tav>
                                        <p:tav tm="100000">
                                          <p:val>
                                            <p:strVal val="#ppt_x"/>
                                          </p:val>
                                        </p:tav>
                                      </p:tavLst>
                                    </p:anim>
                                    <p:anim calcmode="lin" valueType="num">
                                      <p:cBhvr additive="base">
                                        <p:cTn id="23"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3414" y="379999"/>
            <a:ext cx="9492470" cy="923330"/>
          </a:xfrm>
          <a:prstGeom prst="rect">
            <a:avLst/>
          </a:prstGeom>
          <a:noFill/>
        </p:spPr>
        <p:txBody>
          <a:bodyPr wrap="none" lIns="91440" tIns="45720" rIns="91440" bIns="45720">
            <a:spAutoFit/>
          </a:bodyPr>
          <a:lstStyle/>
          <a:p>
            <a:pPr algn="ctr"/>
            <a:r>
              <a:rPr lang="es-ES" sz="5400" b="1" dirty="0" smtClean="0">
                <a:ln w="6600">
                  <a:solidFill>
                    <a:schemeClr val="accent2"/>
                  </a:solidFill>
                  <a:prstDash val="solid"/>
                </a:ln>
                <a:solidFill>
                  <a:srgbClr val="FF0000"/>
                </a:solidFill>
                <a:effectLst>
                  <a:outerShdw dist="38100" dir="2700000" algn="tl" rotWithShape="0">
                    <a:schemeClr val="accent2"/>
                  </a:outerShdw>
                </a:effectLst>
              </a:rPr>
              <a:t>Indeterminaciones en los límites</a:t>
            </a:r>
            <a:endParaRPr lang="es-ES" sz="54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pic>
        <p:nvPicPr>
          <p:cNvPr id="3074" name="Picture 2" descr="http://esdocs.org/pars_docs/refs/32/31868/31868_html_m4db16c5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232" y="1704110"/>
            <a:ext cx="6569000" cy="39428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2.bp.blogspot.com/-wk4fNmIlrUE/Tiu_JocyPII/AAAAAAAAACg/ufmbEwqctyc/s320/INDETERMINACIO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720" y="2208789"/>
            <a:ext cx="3659344" cy="260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684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_VCYdqFUV068/TM4AKAjVtlI/AAAAAAAAAAQ/X1pMaF-nymg/s1600/Exercise_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302" y="912342"/>
            <a:ext cx="8558555" cy="491591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489864" y="6212717"/>
            <a:ext cx="7051964" cy="276999"/>
          </a:xfrm>
          <a:prstGeom prst="rect">
            <a:avLst/>
          </a:prstGeom>
        </p:spPr>
        <p:txBody>
          <a:bodyPr wrap="square">
            <a:spAutoFit/>
          </a:bodyPr>
          <a:lstStyle/>
          <a:p>
            <a:r>
              <a:rPr lang="es-CO" sz="1200" dirty="0"/>
              <a:t>http://juemadre.blogspot.com/2010/11/ejercicios-de-limites-de-funciones-1-5.html</a:t>
            </a:r>
          </a:p>
        </p:txBody>
      </p:sp>
    </p:spTree>
    <p:extLst>
      <p:ext uri="{BB962C8B-B14F-4D97-AF65-F5344CB8AC3E}">
        <p14:creationId xmlns:p14="http://schemas.microsoft.com/office/powerpoint/2010/main" val="2362280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JjE0gJabrhY/TX2DdMl61pI/AAAAAAAAABg/f1a3k0oNKnU/s1600/grafic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548" y="996517"/>
            <a:ext cx="7772688" cy="528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4536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_VCYdqFUV068/TM4DTbygpxI/AAAAAAAAAAU/wkpTd2DsYYo/s1600/Exercise_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822" y="821891"/>
            <a:ext cx="8531224" cy="4429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489864" y="6212717"/>
            <a:ext cx="7051964" cy="276999"/>
          </a:xfrm>
          <a:prstGeom prst="rect">
            <a:avLst/>
          </a:prstGeom>
        </p:spPr>
        <p:txBody>
          <a:bodyPr wrap="square">
            <a:spAutoFit/>
          </a:bodyPr>
          <a:lstStyle/>
          <a:p>
            <a:r>
              <a:rPr lang="es-CO" sz="1200" dirty="0"/>
              <a:t>http://juemadre.blogspot.com/2010/11/ejercicios-de-limites-de-funciones-1-5.html</a:t>
            </a:r>
          </a:p>
        </p:txBody>
      </p:sp>
    </p:spTree>
    <p:extLst>
      <p:ext uri="{BB962C8B-B14F-4D97-AF65-F5344CB8AC3E}">
        <p14:creationId xmlns:p14="http://schemas.microsoft.com/office/powerpoint/2010/main" val="8666542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_VCYdqFUV068/TM35cOMnaWI/AAAAAAAAAAM/CsNesIGtABw/s1600/Exercise_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932" y="862445"/>
            <a:ext cx="7538850" cy="476798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489864" y="6212717"/>
            <a:ext cx="7051964" cy="276999"/>
          </a:xfrm>
          <a:prstGeom prst="rect">
            <a:avLst/>
          </a:prstGeom>
        </p:spPr>
        <p:txBody>
          <a:bodyPr wrap="square">
            <a:spAutoFit/>
          </a:bodyPr>
          <a:lstStyle/>
          <a:p>
            <a:r>
              <a:rPr lang="es-CO" sz="1200" dirty="0"/>
              <a:t>http://juemadre.blogspot.com/2010/11/ejercicios-de-limites-de-funciones-1-5.html</a:t>
            </a:r>
          </a:p>
        </p:txBody>
      </p:sp>
    </p:spTree>
    <p:extLst>
      <p:ext uri="{BB962C8B-B14F-4D97-AF65-F5344CB8AC3E}">
        <p14:creationId xmlns:p14="http://schemas.microsoft.com/office/powerpoint/2010/main" val="22949028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4.bp.blogspot.com/_VCYdqFUV068/TM7pbryblBI/AAAAAAAAAAY/B5f2oAtyLzQ/s1600/Exercise_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612" y="103909"/>
            <a:ext cx="3886488" cy="666916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489864" y="6212717"/>
            <a:ext cx="7051964" cy="276999"/>
          </a:xfrm>
          <a:prstGeom prst="rect">
            <a:avLst/>
          </a:prstGeom>
        </p:spPr>
        <p:txBody>
          <a:bodyPr wrap="square">
            <a:spAutoFit/>
          </a:bodyPr>
          <a:lstStyle/>
          <a:p>
            <a:r>
              <a:rPr lang="es-CO" sz="1200" dirty="0"/>
              <a:t>http://juemadre.blogspot.com/2010/11/ejercicios-de-limites-de-funciones-1-5.html</a:t>
            </a:r>
          </a:p>
        </p:txBody>
      </p:sp>
    </p:spTree>
    <p:extLst>
      <p:ext uri="{BB962C8B-B14F-4D97-AF65-F5344CB8AC3E}">
        <p14:creationId xmlns:p14="http://schemas.microsoft.com/office/powerpoint/2010/main" val="17821931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1.bp.blogspot.com/_VCYdqFUV068/TM9ShyOkfpI/AAAAAAAAAAc/-6kA9M-bb8E/s1600/Exercise_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066" y="352857"/>
            <a:ext cx="3390920" cy="611028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300355" y="6324646"/>
            <a:ext cx="7051964" cy="276999"/>
          </a:xfrm>
          <a:prstGeom prst="rect">
            <a:avLst/>
          </a:prstGeom>
        </p:spPr>
        <p:txBody>
          <a:bodyPr wrap="square">
            <a:spAutoFit/>
          </a:bodyPr>
          <a:lstStyle/>
          <a:p>
            <a:r>
              <a:rPr lang="es-CO" sz="1200" dirty="0"/>
              <a:t>http://juemadre.blogspot.com/2010/11/ejercicios-de-limites-de-funciones-1-5.html</a:t>
            </a:r>
          </a:p>
        </p:txBody>
      </p:sp>
    </p:spTree>
    <p:extLst>
      <p:ext uri="{BB962C8B-B14F-4D97-AF65-F5344CB8AC3E}">
        <p14:creationId xmlns:p14="http://schemas.microsoft.com/office/powerpoint/2010/main" val="16192715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ateatocha.files.wordpress.com/2011/03/ejercicio-7-limit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818" y="1118982"/>
            <a:ext cx="9153525" cy="4105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401036" y="6008316"/>
            <a:ext cx="2502608" cy="261610"/>
          </a:xfrm>
          <a:prstGeom prst="rect">
            <a:avLst/>
          </a:prstGeom>
        </p:spPr>
        <p:txBody>
          <a:bodyPr wrap="none">
            <a:spAutoFit/>
          </a:bodyPr>
          <a:lstStyle/>
          <a:p>
            <a:r>
              <a:rPr lang="es-CO" sz="1100" dirty="0"/>
              <a:t>http://mateatocha.wordpress.com/ej-7/</a:t>
            </a:r>
          </a:p>
        </p:txBody>
      </p:sp>
    </p:spTree>
    <p:extLst>
      <p:ext uri="{BB962C8B-B14F-4D97-AF65-F5344CB8AC3E}">
        <p14:creationId xmlns:p14="http://schemas.microsoft.com/office/powerpoint/2010/main" val="13053382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1.bp.blogspot.com/-n8uMjauifgQ/Tdaf1QrZGTI/AAAAAAAAADM/Gj4iO4DunS4/s1600/LIMIT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757" y="207818"/>
            <a:ext cx="5486688" cy="630497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6393873" y="6596390"/>
            <a:ext cx="6096000" cy="261610"/>
          </a:xfrm>
          <a:prstGeom prst="rect">
            <a:avLst/>
          </a:prstGeom>
        </p:spPr>
        <p:txBody>
          <a:bodyPr>
            <a:spAutoFit/>
          </a:bodyPr>
          <a:lstStyle/>
          <a:p>
            <a:r>
              <a:rPr lang="es-CO" sz="1050" dirty="0"/>
              <a:t>http://championarroyo9-academia.blogspot.com/2011/05/ejercicios-de-limites-indeterminados.html</a:t>
            </a:r>
          </a:p>
        </p:txBody>
      </p:sp>
    </p:spTree>
    <p:extLst>
      <p:ext uri="{BB962C8B-B14F-4D97-AF65-F5344CB8AC3E}">
        <p14:creationId xmlns:p14="http://schemas.microsoft.com/office/powerpoint/2010/main" val="20942733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sMJwuO6Y_xg/Tdaf6sAqooI/AAAAAAAAADQ/BQul-T5mqIQ/s1600/LIMIT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6" y="176539"/>
            <a:ext cx="10039350" cy="641985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393873" y="6596390"/>
            <a:ext cx="6096000" cy="261610"/>
          </a:xfrm>
          <a:prstGeom prst="rect">
            <a:avLst/>
          </a:prstGeom>
        </p:spPr>
        <p:txBody>
          <a:bodyPr>
            <a:spAutoFit/>
          </a:bodyPr>
          <a:lstStyle/>
          <a:p>
            <a:r>
              <a:rPr lang="es-CO" sz="1050" dirty="0"/>
              <a:t>http://championarroyo9-academia.blogspot.com/2011/05/ejercicios-de-limites-indeterminados.html</a:t>
            </a:r>
          </a:p>
        </p:txBody>
      </p:sp>
    </p:spTree>
    <p:extLst>
      <p:ext uri="{BB962C8B-B14F-4D97-AF65-F5344CB8AC3E}">
        <p14:creationId xmlns:p14="http://schemas.microsoft.com/office/powerpoint/2010/main" val="35696431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jercicios de límites resuelt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148" y="400339"/>
            <a:ext cx="5294835" cy="971001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657109" y="5776300"/>
            <a:ext cx="6096000" cy="261610"/>
          </a:xfrm>
          <a:prstGeom prst="rect">
            <a:avLst/>
          </a:prstGeom>
        </p:spPr>
        <p:txBody>
          <a:bodyPr>
            <a:spAutoFit/>
          </a:bodyPr>
          <a:lstStyle/>
          <a:p>
            <a:r>
              <a:rPr lang="es-CO" sz="1100" dirty="0"/>
              <a:t>http://</a:t>
            </a:r>
            <a:r>
              <a:rPr lang="es-CO" sz="1100" dirty="0" smtClean="0"/>
              <a:t>www.vadenumeros.es/primero/ejercicios-de-limites-resueltos.htm</a:t>
            </a:r>
            <a:endParaRPr lang="es-CO" sz="1100" dirty="0"/>
          </a:p>
        </p:txBody>
      </p:sp>
    </p:spTree>
    <p:extLst>
      <p:ext uri="{BB962C8B-B14F-4D97-AF65-F5344CB8AC3E}">
        <p14:creationId xmlns:p14="http://schemas.microsoft.com/office/powerpoint/2010/main" val="38992493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657109" y="5776300"/>
            <a:ext cx="6096000" cy="261610"/>
          </a:xfrm>
          <a:prstGeom prst="rect">
            <a:avLst/>
          </a:prstGeom>
        </p:spPr>
        <p:txBody>
          <a:bodyPr>
            <a:spAutoFit/>
          </a:bodyPr>
          <a:lstStyle/>
          <a:p>
            <a:r>
              <a:rPr lang="es-CO" sz="1100" dirty="0"/>
              <a:t>http://</a:t>
            </a:r>
            <a:r>
              <a:rPr lang="es-CO" sz="1100" dirty="0" smtClean="0"/>
              <a:t>www.vadenumeros.es/primero/ejercicios-de-limites-resueltos.htm</a:t>
            </a:r>
            <a:endParaRPr lang="es-CO" sz="1100" dirty="0"/>
          </a:p>
        </p:txBody>
      </p:sp>
      <p:pic>
        <p:nvPicPr>
          <p:cNvPr id="2052" name="Picture 4" descr="http://www.vadenumeros.es/imagenes/primero/limite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39" y="1372068"/>
            <a:ext cx="7689562" cy="250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9347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ímites resuel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357" y="822902"/>
            <a:ext cx="8482196" cy="424786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657109" y="5776300"/>
            <a:ext cx="6096000" cy="261610"/>
          </a:xfrm>
          <a:prstGeom prst="rect">
            <a:avLst/>
          </a:prstGeom>
        </p:spPr>
        <p:txBody>
          <a:bodyPr>
            <a:spAutoFit/>
          </a:bodyPr>
          <a:lstStyle/>
          <a:p>
            <a:r>
              <a:rPr lang="es-CO" sz="1100" dirty="0"/>
              <a:t>http://</a:t>
            </a:r>
            <a:r>
              <a:rPr lang="es-CO" sz="1100" dirty="0" smtClean="0"/>
              <a:t>www.vadenumeros.es/primero/ejercicios-de-limites-resueltos.htm</a:t>
            </a:r>
            <a:endParaRPr lang="es-CO" sz="1100" dirty="0"/>
          </a:p>
        </p:txBody>
      </p:sp>
    </p:spTree>
    <p:extLst>
      <p:ext uri="{BB962C8B-B14F-4D97-AF65-F5344CB8AC3E}">
        <p14:creationId xmlns:p14="http://schemas.microsoft.com/office/powerpoint/2010/main" val="1876107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117148" y="608734"/>
            <a:ext cx="7128544" cy="4503593"/>
          </a:xfrm>
          <a:prstGeom prst="rect">
            <a:avLst/>
          </a:prstGeom>
        </p:spPr>
      </p:pic>
    </p:spTree>
    <p:extLst>
      <p:ext uri="{BB962C8B-B14F-4D97-AF65-F5344CB8AC3E}">
        <p14:creationId xmlns:p14="http://schemas.microsoft.com/office/powerpoint/2010/main" val="41736014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jercicios de lím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912" y="888711"/>
            <a:ext cx="7422771" cy="152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1133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11976" y="2967335"/>
            <a:ext cx="4368055"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CONTINUIDAD</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3472825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le:Función Continua 014.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623454"/>
            <a:ext cx="71437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9013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le:Función Continua 014.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748" y="561110"/>
            <a:ext cx="71437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9180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Función Continua 024.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620" y="904009"/>
            <a:ext cx="71437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1441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upload.wikimedia.org/wikipedia/commons/thumb/c/c0/Upper_semi.svg/220px-Upper_semi.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84" y="853063"/>
            <a:ext cx="3187334" cy="227459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830984" y="3254725"/>
            <a:ext cx="3164649" cy="230832"/>
          </a:xfrm>
          <a:prstGeom prst="rect">
            <a:avLst/>
          </a:prstGeom>
        </p:spPr>
        <p:txBody>
          <a:bodyPr wrap="none">
            <a:spAutoFit/>
          </a:bodyPr>
          <a:lstStyle/>
          <a:p>
            <a:r>
              <a:rPr lang="es-CO" sz="900" dirty="0" smtClean="0"/>
              <a:t>http://es.wikipedia.org/wiki/Funci%C3%B3n_definida_a_trozos</a:t>
            </a:r>
            <a:endParaRPr lang="es-CO" sz="900" dirty="0"/>
          </a:p>
        </p:txBody>
      </p:sp>
      <p:pic>
        <p:nvPicPr>
          <p:cNvPr id="2052" name="Picture 4" descr="http://upload.wikimedia.org/wikipedia/commons/thumb/7/7d/Continuidad_de_funciones_08.svg/480px-Continuidad_de_funciones_08.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611" y="84166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6096000" y="5755516"/>
            <a:ext cx="6096000" cy="261610"/>
          </a:xfrm>
          <a:prstGeom prst="rect">
            <a:avLst/>
          </a:prstGeom>
        </p:spPr>
        <p:txBody>
          <a:bodyPr>
            <a:spAutoFit/>
          </a:bodyPr>
          <a:lstStyle/>
          <a:p>
            <a:r>
              <a:rPr lang="es-CO" sz="1100" dirty="0"/>
              <a:t>http://alfonso11mates.blogspot.com/2012/01/tipos-de-discontinuidades-matematicas-2.html</a:t>
            </a:r>
          </a:p>
        </p:txBody>
      </p:sp>
    </p:spTree>
    <p:extLst>
      <p:ext uri="{BB962C8B-B14F-4D97-AF65-F5344CB8AC3E}">
        <p14:creationId xmlns:p14="http://schemas.microsoft.com/office/powerpoint/2010/main" val="31642709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maralboran.org/wikipedia/images/thumb/4/44/Discont_1.png/757px-Discont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047" y="454746"/>
            <a:ext cx="7210425"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6024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chivo:Continuidad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329" y="884236"/>
            <a:ext cx="5050574" cy="398909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969587" y="5426425"/>
            <a:ext cx="3966342" cy="276999"/>
          </a:xfrm>
          <a:prstGeom prst="rect">
            <a:avLst/>
          </a:prstGeom>
        </p:spPr>
        <p:txBody>
          <a:bodyPr wrap="none">
            <a:spAutoFit/>
          </a:bodyPr>
          <a:lstStyle/>
          <a:p>
            <a:r>
              <a:rPr lang="es-CO" sz="1200" dirty="0"/>
              <a:t>http://www.ecured.cu/index.php/Archivo:Continuidad19.jpg</a:t>
            </a:r>
          </a:p>
        </p:txBody>
      </p:sp>
    </p:spTree>
    <p:extLst>
      <p:ext uri="{BB962C8B-B14F-4D97-AF65-F5344CB8AC3E}">
        <p14:creationId xmlns:p14="http://schemas.microsoft.com/office/powerpoint/2010/main" val="23516639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1170" y="85498"/>
            <a:ext cx="6417141" cy="646331"/>
          </a:xfrm>
          <a:prstGeom prst="rect">
            <a:avLst/>
          </a:prstGeom>
        </p:spPr>
        <p:txBody>
          <a:bodyPr wrap="none">
            <a:spAutoFit/>
          </a:bodyPr>
          <a:lstStyle/>
          <a:p>
            <a:r>
              <a:rPr lang="es-CO" sz="3600" b="1" dirty="0">
                <a:solidFill>
                  <a:srgbClr val="000000"/>
                </a:solidFill>
                <a:latin typeface="Arial" panose="020B0604020202020204" pitchFamily="34" charset="0"/>
              </a:rPr>
              <a:t>Idea intuitiva de continuidad</a:t>
            </a:r>
            <a:endParaRPr lang="es-CO" sz="3600" b="1" i="0" dirty="0">
              <a:solidFill>
                <a:srgbClr val="000000"/>
              </a:solidFill>
              <a:effectLst/>
              <a:latin typeface="Arial" panose="020B0604020202020204" pitchFamily="34" charset="0"/>
            </a:endParaRPr>
          </a:p>
        </p:txBody>
      </p:sp>
      <p:sp>
        <p:nvSpPr>
          <p:cNvPr id="5" name="Rectángulo 4"/>
          <p:cNvSpPr/>
          <p:nvPr/>
        </p:nvSpPr>
        <p:spPr>
          <a:xfrm>
            <a:off x="1891145" y="914704"/>
            <a:ext cx="8291945" cy="1815882"/>
          </a:xfrm>
          <a:prstGeom prst="rect">
            <a:avLst/>
          </a:prstGeom>
        </p:spPr>
        <p:txBody>
          <a:bodyPr wrap="square">
            <a:spAutoFit/>
          </a:bodyPr>
          <a:lstStyle/>
          <a:p>
            <a:pPr algn="just"/>
            <a:r>
              <a:rPr lang="es-CO" sz="2800" dirty="0" smtClean="0">
                <a:solidFill>
                  <a:srgbClr val="000000"/>
                </a:solidFill>
                <a:latin typeface="Arial" panose="020B0604020202020204" pitchFamily="34" charset="0"/>
              </a:rPr>
              <a:t>En una </a:t>
            </a:r>
            <a:r>
              <a:rPr lang="es-CO" sz="2800" dirty="0">
                <a:solidFill>
                  <a:srgbClr val="000000"/>
                </a:solidFill>
                <a:latin typeface="Arial" panose="020B0604020202020204" pitchFamily="34" charset="0"/>
              </a:rPr>
              <a:t>función entenderemos que es </a:t>
            </a:r>
            <a:r>
              <a:rPr lang="es-CO" sz="2800" b="1" dirty="0">
                <a:solidFill>
                  <a:srgbClr val="000000"/>
                </a:solidFill>
                <a:latin typeface="Arial" panose="020B0604020202020204" pitchFamily="34" charset="0"/>
              </a:rPr>
              <a:t>continua</a:t>
            </a:r>
            <a:r>
              <a:rPr lang="es-CO" sz="2800" dirty="0">
                <a:solidFill>
                  <a:srgbClr val="000000"/>
                </a:solidFill>
                <a:latin typeface="Arial" panose="020B0604020202020204" pitchFamily="34" charset="0"/>
              </a:rPr>
              <a:t> si podemos dibujar su gráfica de un solo trazo. Si en algún punto "se rompe" diremos que presenta una </a:t>
            </a:r>
            <a:r>
              <a:rPr lang="es-CO" sz="2800" b="1" dirty="0">
                <a:solidFill>
                  <a:srgbClr val="000000"/>
                </a:solidFill>
                <a:latin typeface="Arial" panose="020B0604020202020204" pitchFamily="34" charset="0"/>
              </a:rPr>
              <a:t>discontinuidad</a:t>
            </a:r>
            <a:r>
              <a:rPr lang="es-CO" sz="2800" dirty="0">
                <a:solidFill>
                  <a:srgbClr val="000000"/>
                </a:solidFill>
                <a:latin typeface="Arial" panose="020B0604020202020204" pitchFamily="34" charset="0"/>
              </a:rPr>
              <a:t> en dicho punto.</a:t>
            </a:r>
            <a:endParaRPr lang="es-CO" sz="2800" dirty="0"/>
          </a:p>
        </p:txBody>
      </p:sp>
      <p:sp>
        <p:nvSpPr>
          <p:cNvPr id="6" name="Rectángulo 5"/>
          <p:cNvSpPr/>
          <p:nvPr/>
        </p:nvSpPr>
        <p:spPr>
          <a:xfrm>
            <a:off x="6276109" y="6545226"/>
            <a:ext cx="6096000" cy="230832"/>
          </a:xfrm>
          <a:prstGeom prst="rect">
            <a:avLst/>
          </a:prstGeom>
        </p:spPr>
        <p:txBody>
          <a:bodyPr>
            <a:spAutoFit/>
          </a:bodyPr>
          <a:lstStyle/>
          <a:p>
            <a:r>
              <a:rPr lang="es-CO" sz="900" dirty="0"/>
              <a:t>http://maralboran.org/wikipedia/index.php/Continuidad:_Idea_intuitiva._Tipos_de_discontinuidades_(1%C2%BABS)</a:t>
            </a:r>
          </a:p>
        </p:txBody>
      </p:sp>
      <p:pic>
        <p:nvPicPr>
          <p:cNvPr id="4098" name="Picture 2" descr="http://maralboran.org/wikipedia/images/thumb/4/4a/Discont_4.png/757px-Discon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40" y="3270752"/>
            <a:ext cx="4284051" cy="3389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7368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vadenumeros.es/imagenes/primero/salto-infinit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674" y="1628432"/>
            <a:ext cx="5091835" cy="360113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8665272" y="6382389"/>
            <a:ext cx="3004349" cy="261610"/>
          </a:xfrm>
          <a:prstGeom prst="rect">
            <a:avLst/>
          </a:prstGeom>
        </p:spPr>
        <p:txBody>
          <a:bodyPr wrap="none">
            <a:spAutoFit/>
          </a:bodyPr>
          <a:lstStyle/>
          <a:p>
            <a:r>
              <a:rPr lang="es-CO" sz="1100" dirty="0"/>
              <a:t>http://calculodiferencial12.wordpress.com/18-2/</a:t>
            </a:r>
          </a:p>
        </p:txBody>
      </p:sp>
    </p:spTree>
    <p:extLst>
      <p:ext uri="{BB962C8B-B14F-4D97-AF65-F5344CB8AC3E}">
        <p14:creationId xmlns:p14="http://schemas.microsoft.com/office/powerpoint/2010/main" val="3367686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1.bp.blogspot.com/-CdpiwD8zJrI/Tb1dbNa0xcI/AAAAAAAAAAw/-Brm8WNErQI/s1600/Funcion%2B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830" y="1210829"/>
            <a:ext cx="6286788" cy="500171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226733" y="6212542"/>
            <a:ext cx="3733714" cy="261610"/>
          </a:xfrm>
          <a:prstGeom prst="rect">
            <a:avLst/>
          </a:prstGeom>
        </p:spPr>
        <p:txBody>
          <a:bodyPr wrap="none">
            <a:spAutoFit/>
          </a:bodyPr>
          <a:lstStyle/>
          <a:p>
            <a:r>
              <a:rPr lang="es-CO" sz="1100" dirty="0" smtClean="0"/>
              <a:t>http://matefacil01.blogspot.com/2011/05/funcion-lineal.html</a:t>
            </a:r>
            <a:endParaRPr lang="es-CO" sz="1100" dirty="0"/>
          </a:p>
        </p:txBody>
      </p:sp>
    </p:spTree>
    <p:extLst>
      <p:ext uri="{BB962C8B-B14F-4D97-AF65-F5344CB8AC3E}">
        <p14:creationId xmlns:p14="http://schemas.microsoft.com/office/powerpoint/2010/main" val="26528594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4.bp.blogspot.com/-0YO6u-s7kkk/UJAgohoonBI/AAAAAAAAACw/Ql3b3Yj2Jt4/s1600/leyes-de-limi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411" y="-278535"/>
            <a:ext cx="7533698" cy="690253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73247" y="6174570"/>
            <a:ext cx="1917513" cy="253916"/>
          </a:xfrm>
          <a:prstGeom prst="rect">
            <a:avLst/>
          </a:prstGeom>
        </p:spPr>
        <p:txBody>
          <a:bodyPr wrap="none">
            <a:spAutoFit/>
          </a:bodyPr>
          <a:lstStyle/>
          <a:p>
            <a:r>
              <a:rPr lang="es-CO" sz="1050" dirty="0"/>
              <a:t>http://giupidapa.blogspot.com/</a:t>
            </a:r>
          </a:p>
        </p:txBody>
      </p:sp>
    </p:spTree>
    <p:extLst>
      <p:ext uri="{BB962C8B-B14F-4D97-AF65-F5344CB8AC3E}">
        <p14:creationId xmlns:p14="http://schemas.microsoft.com/office/powerpoint/2010/main" val="72092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nciones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503" y="1131165"/>
            <a:ext cx="5496662" cy="4594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874327" y="6119199"/>
            <a:ext cx="6096000" cy="261610"/>
          </a:xfrm>
          <a:prstGeom prst="rect">
            <a:avLst/>
          </a:prstGeom>
        </p:spPr>
        <p:txBody>
          <a:bodyPr>
            <a:spAutoFit/>
          </a:bodyPr>
          <a:lstStyle/>
          <a:p>
            <a:r>
              <a:rPr lang="es-CO" sz="1100" dirty="0"/>
              <a:t>http://www.profesorenlinea.cl/matematica/Funciones_tipos.html</a:t>
            </a:r>
          </a:p>
        </p:txBody>
      </p:sp>
    </p:spTree>
    <p:extLst>
      <p:ext uri="{BB962C8B-B14F-4D97-AF65-F5344CB8AC3E}">
        <p14:creationId xmlns:p14="http://schemas.microsoft.com/office/powerpoint/2010/main" val="2053447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597</Words>
  <Application>Microsoft Office PowerPoint</Application>
  <PresentationFormat>Panorámica</PresentationFormat>
  <Paragraphs>178</Paragraphs>
  <Slides>80</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80</vt:i4>
      </vt:variant>
    </vt:vector>
  </HeadingPairs>
  <TitlesOfParts>
    <vt:vector size="87" baseType="lpstr">
      <vt:lpstr>Arial</vt:lpstr>
      <vt:lpstr>Calibri</vt:lpstr>
      <vt:lpstr>Calibri Light</vt:lpstr>
      <vt:lpstr>Georgia</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Nivel2</dc:creator>
  <cp:lastModifiedBy>labfisica</cp:lastModifiedBy>
  <cp:revision>41</cp:revision>
  <dcterms:created xsi:type="dcterms:W3CDTF">2014-02-19T19:07:39Z</dcterms:created>
  <dcterms:modified xsi:type="dcterms:W3CDTF">2014-04-11T13:54:13Z</dcterms:modified>
</cp:coreProperties>
</file>